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2"/>
  </p:notesMasterIdLst>
  <p:sldIdLst>
    <p:sldId id="256" r:id="rId2"/>
    <p:sldId id="1660" r:id="rId3"/>
    <p:sldId id="1659" r:id="rId4"/>
    <p:sldId id="1539" r:id="rId5"/>
    <p:sldId id="1540" r:id="rId6"/>
    <p:sldId id="1588" r:id="rId7"/>
    <p:sldId id="1589" r:id="rId8"/>
    <p:sldId id="1543" r:id="rId9"/>
    <p:sldId id="1544" r:id="rId10"/>
    <p:sldId id="1545" r:id="rId11"/>
    <p:sldId id="1546" r:id="rId12"/>
    <p:sldId id="1547" r:id="rId13"/>
    <p:sldId id="1548" r:id="rId14"/>
    <p:sldId id="1559" r:id="rId15"/>
    <p:sldId id="1549" r:id="rId16"/>
    <p:sldId id="1523" r:id="rId17"/>
    <p:sldId id="1583" r:id="rId18"/>
    <p:sldId id="1550" r:id="rId19"/>
    <p:sldId id="1570" r:id="rId20"/>
    <p:sldId id="1571" r:id="rId21"/>
    <p:sldId id="1572" r:id="rId22"/>
    <p:sldId id="1573" r:id="rId23"/>
    <p:sldId id="1574" r:id="rId24"/>
    <p:sldId id="1575" r:id="rId25"/>
    <p:sldId id="1576" r:id="rId26"/>
    <p:sldId id="1577" r:id="rId27"/>
    <p:sldId id="1578" r:id="rId28"/>
    <p:sldId id="1556" r:id="rId29"/>
    <p:sldId id="1557" r:id="rId30"/>
    <p:sldId id="1558" r:id="rId31"/>
    <p:sldId id="1562" r:id="rId32"/>
    <p:sldId id="1560" r:id="rId33"/>
    <p:sldId id="1561" r:id="rId34"/>
    <p:sldId id="1564" r:id="rId35"/>
    <p:sldId id="1563" r:id="rId36"/>
    <p:sldId id="1567" r:id="rId37"/>
    <p:sldId id="1568" r:id="rId38"/>
    <p:sldId id="1581" r:id="rId39"/>
    <p:sldId id="1584" r:id="rId40"/>
    <p:sldId id="1585" r:id="rId41"/>
    <p:sldId id="1590" r:id="rId42"/>
    <p:sldId id="1591" r:id="rId43"/>
    <p:sldId id="1592" r:id="rId44"/>
    <p:sldId id="1593" r:id="rId45"/>
    <p:sldId id="1594" r:id="rId46"/>
    <p:sldId id="1595" r:id="rId47"/>
    <p:sldId id="1596" r:id="rId48"/>
    <p:sldId id="1597" r:id="rId49"/>
    <p:sldId id="1598" r:id="rId50"/>
    <p:sldId id="1599" r:id="rId51"/>
    <p:sldId id="1600" r:id="rId52"/>
    <p:sldId id="1601" r:id="rId53"/>
    <p:sldId id="1602" r:id="rId54"/>
    <p:sldId id="1603" r:id="rId55"/>
    <p:sldId id="1604" r:id="rId56"/>
    <p:sldId id="1605" r:id="rId57"/>
    <p:sldId id="1606" r:id="rId58"/>
    <p:sldId id="1607" r:id="rId59"/>
    <p:sldId id="1608" r:id="rId60"/>
    <p:sldId id="1609" r:id="rId61"/>
    <p:sldId id="1610" r:id="rId62"/>
    <p:sldId id="1611" r:id="rId63"/>
    <p:sldId id="1612" r:id="rId64"/>
    <p:sldId id="1613" r:id="rId65"/>
    <p:sldId id="1614" r:id="rId66"/>
    <p:sldId id="1615" r:id="rId67"/>
    <p:sldId id="1616" r:id="rId68"/>
    <p:sldId id="1617" r:id="rId69"/>
    <p:sldId id="1618" r:id="rId70"/>
    <p:sldId id="1619" r:id="rId71"/>
    <p:sldId id="1620" r:id="rId72"/>
    <p:sldId id="1621" r:id="rId73"/>
    <p:sldId id="1622" r:id="rId74"/>
    <p:sldId id="1623" r:id="rId75"/>
    <p:sldId id="1624" r:id="rId76"/>
    <p:sldId id="1625" r:id="rId77"/>
    <p:sldId id="1626" r:id="rId78"/>
    <p:sldId id="1627" r:id="rId79"/>
    <p:sldId id="1628" r:id="rId80"/>
    <p:sldId id="1629" r:id="rId81"/>
    <p:sldId id="1630" r:id="rId82"/>
    <p:sldId id="1631" r:id="rId83"/>
    <p:sldId id="1632" r:id="rId84"/>
    <p:sldId id="1633" r:id="rId85"/>
    <p:sldId id="1634" r:id="rId86"/>
    <p:sldId id="1635" r:id="rId87"/>
    <p:sldId id="1636" r:id="rId88"/>
    <p:sldId id="1637" r:id="rId89"/>
    <p:sldId id="1638" r:id="rId90"/>
    <p:sldId id="1639" r:id="rId91"/>
    <p:sldId id="1640" r:id="rId92"/>
    <p:sldId id="1641" r:id="rId93"/>
    <p:sldId id="1642" r:id="rId94"/>
    <p:sldId id="1643" r:id="rId95"/>
    <p:sldId id="1644" r:id="rId96"/>
    <p:sldId id="1645" r:id="rId97"/>
    <p:sldId id="1646" r:id="rId98"/>
    <p:sldId id="1647" r:id="rId99"/>
    <p:sldId id="1648" r:id="rId100"/>
    <p:sldId id="1649" r:id="rId101"/>
    <p:sldId id="1650" r:id="rId102"/>
    <p:sldId id="1651" r:id="rId103"/>
    <p:sldId id="1652" r:id="rId104"/>
    <p:sldId id="1653" r:id="rId105"/>
    <p:sldId id="1654" r:id="rId106"/>
    <p:sldId id="1655" r:id="rId107"/>
    <p:sldId id="1656" r:id="rId108"/>
    <p:sldId id="1657" r:id="rId109"/>
    <p:sldId id="1658" r:id="rId110"/>
    <p:sldId id="308" r:id="rId111"/>
  </p:sldIdLst>
  <p:sldSz cx="12192000" cy="6858000"/>
  <p:notesSz cx="7772400" cy="14173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47">
          <p15:clr>
            <a:srgbClr val="A4A3A4"/>
          </p15:clr>
        </p15:guide>
        <p15:guide id="2" pos="36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600000"/>
    <a:srgbClr val="5B9BD5"/>
    <a:srgbClr val="E7E6E6"/>
    <a:srgbClr val="F5E9DE"/>
    <a:srgbClr val="F08300"/>
    <a:srgbClr val="525252"/>
    <a:srgbClr val="404040"/>
    <a:srgbClr val="FF0000"/>
    <a:srgbClr val="8497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2" autoAdjust="0"/>
    <p:restoredTop sz="86323" autoAdjust="0"/>
  </p:normalViewPr>
  <p:slideViewPr>
    <p:cSldViewPr snapToObjects="1" showGuides="1">
      <p:cViewPr varScale="1">
        <p:scale>
          <a:sx n="72" d="100"/>
          <a:sy n="72" d="100"/>
        </p:scale>
        <p:origin x="66" y="114"/>
      </p:cViewPr>
      <p:guideLst>
        <p:guide orient="horz" pos="3947"/>
        <p:guide pos="3656"/>
      </p:guideLst>
    </p:cSldViewPr>
  </p:slideViewPr>
  <p:outlineViewPr>
    <p:cViewPr>
      <p:scale>
        <a:sx n="20" d="100"/>
        <a:sy n="20" d="100"/>
      </p:scale>
      <p:origin x="0" y="-225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5.xml"/><Relationship Id="rId1" Type="http://schemas.microsoft.com/office/2011/relationships/chartStyle" Target="style5.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1"/>
  <c:style val="2"/>
  <c:chart>
    <c:autoTitleDeleted val="1"/>
    <c:plotArea>
      <c:layout>
        <c:manualLayout>
          <c:layoutTarget val="inner"/>
          <c:xMode val="edge"/>
          <c:yMode val="edge"/>
          <c:x val="0.14769680986619263"/>
          <c:y val="9.5753204853597673E-2"/>
          <c:w val="0.67551405508643225"/>
          <c:h val="0.80849359029280454"/>
        </c:manualLayout>
      </c:layout>
      <c:doughnutChart>
        <c:varyColors val="1"/>
        <c:ser>
          <c:idx val="0"/>
          <c:order val="0"/>
          <c:tx>
            <c:strRef>
              <c:f>Sheet1!$B$1</c:f>
              <c:strCache>
                <c:ptCount val="1"/>
                <c:pt idx="0">
                  <c:v>市场占比</c:v>
                </c:pt>
              </c:strCache>
            </c:strRef>
          </c:tx>
          <c:dPt>
            <c:idx val="0"/>
            <c:bubble3D val="0"/>
            <c:spPr>
              <a:solidFill>
                <a:srgbClr val="FF7A37"/>
              </a:solidFill>
              <a:ln w="9525" cap="flat" cmpd="sng" algn="ctr">
                <a:noFill/>
                <a:round/>
              </a:ln>
              <a:effectLst/>
            </c:spPr>
            <c:extLst xmlns:c16r2="http://schemas.microsoft.com/office/drawing/2015/06/chart">
              <c:ext xmlns:c16="http://schemas.microsoft.com/office/drawing/2014/chart" uri="{C3380CC4-5D6E-409C-BE32-E72D297353CC}">
                <c16:uniqueId val="{00000001-9AE2-4392-A3F4-27625F6A7B3E}"/>
              </c:ext>
            </c:extLst>
          </c:dPt>
          <c:dPt>
            <c:idx val="1"/>
            <c:bubble3D val="0"/>
            <c:spPr>
              <a:solidFill>
                <a:schemeClr val="bg1">
                  <a:lumMod val="85000"/>
                </a:schemeClr>
              </a:solidFill>
              <a:ln w="9525" cap="flat" cmpd="sng" algn="ctr">
                <a:noFill/>
                <a:round/>
              </a:ln>
              <a:effectLst/>
            </c:spPr>
            <c:extLst xmlns:c16r2="http://schemas.microsoft.com/office/drawing/2015/06/chart">
              <c:ext xmlns:c16="http://schemas.microsoft.com/office/drawing/2014/chart" uri="{C3380CC4-5D6E-409C-BE32-E72D297353CC}">
                <c16:uniqueId val="{00000003-9AE2-4392-A3F4-27625F6A7B3E}"/>
              </c:ext>
            </c:extLst>
          </c:dPt>
          <c:cat>
            <c:strRef>
              <c:f>Sheet1!$A$2:$A$3</c:f>
              <c:strCache>
                <c:ptCount val="2"/>
                <c:pt idx="0">
                  <c:v>类别1 </c:v>
                </c:pt>
                <c:pt idx="1">
                  <c:v>类别2</c:v>
                </c:pt>
              </c:strCache>
            </c:strRef>
          </c:cat>
          <c:val>
            <c:numRef>
              <c:f>Sheet1!$B$2:$B$3</c:f>
              <c:numCache>
                <c:formatCode>0%</c:formatCode>
                <c:ptCount val="2"/>
                <c:pt idx="0">
                  <c:v>0.87000000000000033</c:v>
                </c:pt>
                <c:pt idx="1">
                  <c:v>0.13</c:v>
                </c:pt>
              </c:numCache>
            </c:numRef>
          </c:val>
          <c:extLst xmlns:c16r2="http://schemas.microsoft.com/office/drawing/2015/06/chart">
            <c:ext xmlns:c16="http://schemas.microsoft.com/office/drawing/2014/chart" uri="{C3380CC4-5D6E-409C-BE32-E72D297353CC}">
              <c16:uniqueId val="{00000004-9AE2-4392-A3F4-27625F6A7B3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zero"/>
    <c:showDLblsOverMax val="1"/>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roundedCorners val="1"/>
  <c:style val="2"/>
  <c:chart>
    <c:autoTitleDeleted val="1"/>
    <c:plotArea>
      <c:layout>
        <c:manualLayout>
          <c:layoutTarget val="inner"/>
          <c:xMode val="edge"/>
          <c:yMode val="edge"/>
          <c:x val="0.14769680986619263"/>
          <c:y val="9.5753204853597673E-2"/>
          <c:w val="0.67551405508643225"/>
          <c:h val="0.80849359029280454"/>
        </c:manualLayout>
      </c:layout>
      <c:doughnutChart>
        <c:varyColors val="1"/>
        <c:ser>
          <c:idx val="0"/>
          <c:order val="0"/>
          <c:tx>
            <c:strRef>
              <c:f>Sheet1!$B$1</c:f>
              <c:strCache>
                <c:ptCount val="1"/>
                <c:pt idx="0">
                  <c:v>市场占比</c:v>
                </c:pt>
              </c:strCache>
            </c:strRef>
          </c:tx>
          <c:spPr>
            <a:solidFill>
              <a:schemeClr val="bg1">
                <a:lumMod val="85000"/>
              </a:schemeClr>
            </a:solidFill>
            <a:ln>
              <a:noFill/>
            </a:ln>
          </c:spPr>
          <c:dPt>
            <c:idx val="0"/>
            <c:bubble3D val="0"/>
            <c:spPr>
              <a:solidFill>
                <a:srgbClr val="FF7A37"/>
              </a:solidFill>
              <a:ln w="9525" cap="flat" cmpd="sng" algn="ctr">
                <a:noFill/>
                <a:round/>
              </a:ln>
              <a:effectLst/>
            </c:spPr>
            <c:extLst xmlns:c16r2="http://schemas.microsoft.com/office/drawing/2015/06/chart">
              <c:ext xmlns:c16="http://schemas.microsoft.com/office/drawing/2014/chart" uri="{C3380CC4-5D6E-409C-BE32-E72D297353CC}">
                <c16:uniqueId val="{00000001-D9AE-4F6C-9250-6DB7B58897F8}"/>
              </c:ext>
            </c:extLst>
          </c:dPt>
          <c:dPt>
            <c:idx val="1"/>
            <c:bubble3D val="0"/>
            <c:spPr>
              <a:solidFill>
                <a:schemeClr val="bg1">
                  <a:lumMod val="85000"/>
                </a:schemeClr>
              </a:solidFill>
              <a:ln w="9525" cap="flat" cmpd="sng" algn="ctr">
                <a:noFill/>
                <a:round/>
              </a:ln>
              <a:effectLst/>
            </c:spPr>
            <c:extLst xmlns:c16r2="http://schemas.microsoft.com/office/drawing/2015/06/chart">
              <c:ext xmlns:c16="http://schemas.microsoft.com/office/drawing/2014/chart" uri="{C3380CC4-5D6E-409C-BE32-E72D297353CC}">
                <c16:uniqueId val="{00000003-D9AE-4F6C-9250-6DB7B58897F8}"/>
              </c:ext>
            </c:extLst>
          </c:dPt>
          <c:cat>
            <c:strRef>
              <c:f>Sheet1!$A$2:$A$3</c:f>
              <c:strCache>
                <c:ptCount val="2"/>
                <c:pt idx="0">
                  <c:v>类别1 </c:v>
                </c:pt>
                <c:pt idx="1">
                  <c:v>类别2</c:v>
                </c:pt>
              </c:strCache>
            </c:strRef>
          </c:cat>
          <c:val>
            <c:numRef>
              <c:f>Sheet1!$B$2:$B$3</c:f>
              <c:numCache>
                <c:formatCode>0%</c:formatCode>
                <c:ptCount val="2"/>
                <c:pt idx="0">
                  <c:v>0.65000000000000036</c:v>
                </c:pt>
                <c:pt idx="1">
                  <c:v>0.45</c:v>
                </c:pt>
              </c:numCache>
            </c:numRef>
          </c:val>
          <c:extLst xmlns:c16r2="http://schemas.microsoft.com/office/drawing/2015/06/chart">
            <c:ext xmlns:c16="http://schemas.microsoft.com/office/drawing/2014/chart" uri="{C3380CC4-5D6E-409C-BE32-E72D297353CC}">
              <c16:uniqueId val="{00000004-D9AE-4F6C-9250-6DB7B58897F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zero"/>
    <c:showDLblsOverMax val="1"/>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roundedCorners val="1"/>
  <c:style val="2"/>
  <c:chart>
    <c:autoTitleDeleted val="1"/>
    <c:plotArea>
      <c:layout>
        <c:manualLayout>
          <c:layoutTarget val="inner"/>
          <c:xMode val="edge"/>
          <c:yMode val="edge"/>
          <c:x val="0.14769680986619263"/>
          <c:y val="9.5753204853597673E-2"/>
          <c:w val="0.67551405508643225"/>
          <c:h val="0.80849359029280454"/>
        </c:manualLayout>
      </c:layout>
      <c:doughnutChart>
        <c:varyColors val="1"/>
        <c:ser>
          <c:idx val="0"/>
          <c:order val="0"/>
          <c:tx>
            <c:strRef>
              <c:f>Sheet1!$B$1</c:f>
              <c:strCache>
                <c:ptCount val="1"/>
                <c:pt idx="0">
                  <c:v>市场占比</c:v>
                </c:pt>
              </c:strCache>
            </c:strRef>
          </c:tx>
          <c:spPr>
            <a:solidFill>
              <a:schemeClr val="bg1">
                <a:lumMod val="85000"/>
              </a:schemeClr>
            </a:solidFill>
            <a:ln>
              <a:noFill/>
            </a:ln>
          </c:spPr>
          <c:dPt>
            <c:idx val="0"/>
            <c:bubble3D val="0"/>
            <c:spPr>
              <a:solidFill>
                <a:srgbClr val="FF7A37"/>
              </a:solidFill>
              <a:ln w="9525" cap="flat" cmpd="sng" algn="ctr">
                <a:noFill/>
                <a:round/>
              </a:ln>
              <a:effectLst/>
            </c:spPr>
            <c:extLst xmlns:c16r2="http://schemas.microsoft.com/office/drawing/2015/06/chart">
              <c:ext xmlns:c16="http://schemas.microsoft.com/office/drawing/2014/chart" uri="{C3380CC4-5D6E-409C-BE32-E72D297353CC}">
                <c16:uniqueId val="{00000001-279A-48FF-ABFC-D429A3CAD598}"/>
              </c:ext>
            </c:extLst>
          </c:dPt>
          <c:dPt>
            <c:idx val="1"/>
            <c:bubble3D val="0"/>
            <c:spPr>
              <a:solidFill>
                <a:schemeClr val="bg1">
                  <a:lumMod val="85000"/>
                </a:schemeClr>
              </a:solidFill>
              <a:ln w="9525" cap="flat" cmpd="sng" algn="ctr">
                <a:noFill/>
                <a:round/>
              </a:ln>
              <a:effectLst/>
            </c:spPr>
            <c:extLst xmlns:c16r2="http://schemas.microsoft.com/office/drawing/2015/06/chart">
              <c:ext xmlns:c16="http://schemas.microsoft.com/office/drawing/2014/chart" uri="{C3380CC4-5D6E-409C-BE32-E72D297353CC}">
                <c16:uniqueId val="{00000003-279A-48FF-ABFC-D429A3CAD598}"/>
              </c:ext>
            </c:extLst>
          </c:dPt>
          <c:cat>
            <c:strRef>
              <c:f>Sheet1!$A$2:$A$3</c:f>
              <c:strCache>
                <c:ptCount val="2"/>
                <c:pt idx="0">
                  <c:v>类别1 </c:v>
                </c:pt>
                <c:pt idx="1">
                  <c:v>类别2</c:v>
                </c:pt>
              </c:strCache>
            </c:strRef>
          </c:cat>
          <c:val>
            <c:numRef>
              <c:f>Sheet1!$B$2:$B$3</c:f>
              <c:numCache>
                <c:formatCode>0%</c:formatCode>
                <c:ptCount val="2"/>
                <c:pt idx="0">
                  <c:v>0.25</c:v>
                </c:pt>
                <c:pt idx="1">
                  <c:v>0.70000000000000029</c:v>
                </c:pt>
              </c:numCache>
            </c:numRef>
          </c:val>
          <c:extLst xmlns:c16r2="http://schemas.microsoft.com/office/drawing/2015/06/chart">
            <c:ext xmlns:c16="http://schemas.microsoft.com/office/drawing/2014/chart" uri="{C3380CC4-5D6E-409C-BE32-E72D297353CC}">
              <c16:uniqueId val="{00000004-279A-48FF-ABFC-D429A3CAD59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zero"/>
    <c:showDLblsOverMax val="1"/>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69680986619249"/>
          <c:y val="9.5753204853597673E-2"/>
          <c:w val="0.67551405508643225"/>
          <c:h val="0.80849359029280465"/>
        </c:manualLayout>
      </c:layout>
      <c:doughnutChart>
        <c:varyColors val="1"/>
        <c:ser>
          <c:idx val="0"/>
          <c:order val="0"/>
          <c:tx>
            <c:strRef>
              <c:f>Sheet1!$B$1</c:f>
              <c:strCache>
                <c:ptCount val="1"/>
                <c:pt idx="0">
                  <c:v>市场占比</c:v>
                </c:pt>
              </c:strCache>
            </c:strRef>
          </c:tx>
          <c:dPt>
            <c:idx val="0"/>
            <c:bubble3D val="0"/>
            <c:spPr>
              <a:solidFill>
                <a:srgbClr val="FF7A37"/>
              </a:solidFill>
              <a:ln w="9525" cap="flat" cmpd="sng" algn="ctr">
                <a:noFill/>
                <a:round/>
              </a:ln>
              <a:effectLst/>
            </c:spPr>
          </c:dPt>
          <c:dPt>
            <c:idx val="1"/>
            <c:bubble3D val="0"/>
            <c:spPr>
              <a:solidFill>
                <a:schemeClr val="bg1">
                  <a:lumMod val="85000"/>
                </a:schemeClr>
              </a:solidFill>
              <a:ln w="9525" cap="flat" cmpd="sng" algn="ctr">
                <a:noFill/>
                <a:round/>
              </a:ln>
              <a:effectLst/>
            </c:spPr>
          </c:dPt>
          <c:cat>
            <c:strRef>
              <c:f>Sheet1!$A$2:$A$3</c:f>
              <c:strCache>
                <c:ptCount val="2"/>
                <c:pt idx="0">
                  <c:v>类别1 </c:v>
                </c:pt>
                <c:pt idx="1">
                  <c:v>类别2</c:v>
                </c:pt>
              </c:strCache>
            </c:strRef>
          </c:cat>
          <c:val>
            <c:numRef>
              <c:f>Sheet1!$B$2:$B$3</c:f>
              <c:numCache>
                <c:formatCode>0%</c:formatCode>
                <c:ptCount val="2"/>
                <c:pt idx="0">
                  <c:v>0.87</c:v>
                </c:pt>
                <c:pt idx="1">
                  <c:v>0.13</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69680986619249"/>
          <c:y val="9.5753204853597673E-2"/>
          <c:w val="0.67551405508643225"/>
          <c:h val="0.80849359029280465"/>
        </c:manualLayout>
      </c:layout>
      <c:doughnutChart>
        <c:varyColors val="1"/>
        <c:ser>
          <c:idx val="0"/>
          <c:order val="0"/>
          <c:tx>
            <c:strRef>
              <c:f>Sheet1!$B$1</c:f>
              <c:strCache>
                <c:ptCount val="1"/>
                <c:pt idx="0">
                  <c:v>市场占比</c:v>
                </c:pt>
              </c:strCache>
            </c:strRef>
          </c:tx>
          <c:spPr>
            <a:solidFill>
              <a:schemeClr val="bg1">
                <a:lumMod val="85000"/>
              </a:schemeClr>
            </a:solidFill>
            <a:ln>
              <a:noFill/>
            </a:ln>
          </c:spPr>
          <c:dPt>
            <c:idx val="0"/>
            <c:bubble3D val="0"/>
            <c:spPr>
              <a:solidFill>
                <a:srgbClr val="FF7A37"/>
              </a:solidFill>
              <a:ln w="9525" cap="flat" cmpd="sng" algn="ctr">
                <a:noFill/>
                <a:round/>
              </a:ln>
              <a:effectLst/>
            </c:spPr>
          </c:dPt>
          <c:dPt>
            <c:idx val="1"/>
            <c:bubble3D val="0"/>
            <c:spPr>
              <a:solidFill>
                <a:schemeClr val="bg1">
                  <a:lumMod val="85000"/>
                </a:schemeClr>
              </a:solidFill>
              <a:ln w="9525" cap="flat" cmpd="sng" algn="ctr">
                <a:noFill/>
                <a:round/>
              </a:ln>
              <a:effectLst/>
            </c:spPr>
          </c:dPt>
          <c:cat>
            <c:strRef>
              <c:f>Sheet1!$A$2:$A$3</c:f>
              <c:strCache>
                <c:ptCount val="2"/>
                <c:pt idx="0">
                  <c:v>类别1 </c:v>
                </c:pt>
                <c:pt idx="1">
                  <c:v>类别2</c:v>
                </c:pt>
              </c:strCache>
            </c:strRef>
          </c:cat>
          <c:val>
            <c:numRef>
              <c:f>Sheet1!$B$2:$B$3</c:f>
              <c:numCache>
                <c:formatCode>0%</c:formatCode>
                <c:ptCount val="2"/>
                <c:pt idx="0">
                  <c:v>0.55000000000000004</c:v>
                </c:pt>
                <c:pt idx="1">
                  <c:v>0.45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69680986619249"/>
          <c:y val="9.5753204853597673E-2"/>
          <c:w val="0.67551405508643225"/>
          <c:h val="0.80849359029280465"/>
        </c:manualLayout>
      </c:layout>
      <c:doughnutChart>
        <c:varyColors val="1"/>
        <c:ser>
          <c:idx val="0"/>
          <c:order val="0"/>
          <c:tx>
            <c:strRef>
              <c:f>Sheet1!$B$1</c:f>
              <c:strCache>
                <c:ptCount val="1"/>
                <c:pt idx="0">
                  <c:v>市场占比</c:v>
                </c:pt>
              </c:strCache>
            </c:strRef>
          </c:tx>
          <c:spPr>
            <a:solidFill>
              <a:schemeClr val="bg1">
                <a:lumMod val="85000"/>
              </a:schemeClr>
            </a:solidFill>
            <a:ln>
              <a:noFill/>
            </a:ln>
          </c:spPr>
          <c:dPt>
            <c:idx val="0"/>
            <c:bubble3D val="0"/>
            <c:spPr>
              <a:solidFill>
                <a:srgbClr val="FF7A37"/>
              </a:solidFill>
              <a:ln w="9525" cap="flat" cmpd="sng" algn="ctr">
                <a:noFill/>
                <a:round/>
              </a:ln>
              <a:effectLst/>
            </c:spPr>
          </c:dPt>
          <c:dPt>
            <c:idx val="1"/>
            <c:bubble3D val="0"/>
            <c:spPr>
              <a:solidFill>
                <a:schemeClr val="bg1">
                  <a:lumMod val="85000"/>
                </a:schemeClr>
              </a:solidFill>
              <a:ln w="9525" cap="flat" cmpd="sng" algn="ctr">
                <a:noFill/>
                <a:round/>
              </a:ln>
              <a:effectLst/>
            </c:spPr>
          </c:dPt>
          <c:cat>
            <c:strRef>
              <c:f>Sheet1!$A$2:$A$3</c:f>
              <c:strCache>
                <c:ptCount val="2"/>
                <c:pt idx="0">
                  <c:v>类别1 </c:v>
                </c:pt>
                <c:pt idx="1">
                  <c:v>类别2</c:v>
                </c:pt>
              </c:strCache>
            </c:strRef>
          </c:cat>
          <c:val>
            <c:numRef>
              <c:f>Sheet1!$B$2:$B$3</c:f>
              <c:numCache>
                <c:formatCode>0%</c:formatCode>
                <c:ptCount val="2"/>
                <c:pt idx="0">
                  <c:v>0.3</c:v>
                </c:pt>
                <c:pt idx="1">
                  <c:v>0.75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69680986619249"/>
          <c:y val="9.5753204853597673E-2"/>
          <c:w val="0.67551405508643225"/>
          <c:h val="0.80849359029280465"/>
        </c:manualLayout>
      </c:layout>
      <c:doughnutChart>
        <c:varyColors val="1"/>
        <c:ser>
          <c:idx val="0"/>
          <c:order val="0"/>
          <c:tx>
            <c:strRef>
              <c:f>Sheet1!$B$1</c:f>
              <c:strCache>
                <c:ptCount val="1"/>
                <c:pt idx="0">
                  <c:v>市场占比</c:v>
                </c:pt>
              </c:strCache>
            </c:strRef>
          </c:tx>
          <c:dPt>
            <c:idx val="0"/>
            <c:bubble3D val="0"/>
            <c:spPr>
              <a:solidFill>
                <a:srgbClr val="FF7A37"/>
              </a:solidFill>
              <a:ln w="9525" cap="flat" cmpd="sng" algn="ctr">
                <a:noFill/>
                <a:round/>
              </a:ln>
              <a:effectLst/>
            </c:spPr>
          </c:dPt>
          <c:dPt>
            <c:idx val="1"/>
            <c:bubble3D val="0"/>
            <c:spPr>
              <a:solidFill>
                <a:schemeClr val="bg1">
                  <a:lumMod val="85000"/>
                </a:schemeClr>
              </a:solidFill>
              <a:ln w="9525" cap="flat" cmpd="sng" algn="ctr">
                <a:noFill/>
                <a:round/>
              </a:ln>
              <a:effectLst/>
            </c:spPr>
          </c:dPt>
          <c:cat>
            <c:strRef>
              <c:f>Sheet1!$A$2:$A$3</c:f>
              <c:strCache>
                <c:ptCount val="2"/>
                <c:pt idx="0">
                  <c:v>类别1 </c:v>
                </c:pt>
                <c:pt idx="1">
                  <c:v>类别2</c:v>
                </c:pt>
              </c:strCache>
            </c:strRef>
          </c:cat>
          <c:val>
            <c:numRef>
              <c:f>Sheet1!$B$2:$B$3</c:f>
              <c:numCache>
                <c:formatCode>0%</c:formatCode>
                <c:ptCount val="2"/>
                <c:pt idx="0">
                  <c:v>0.87</c:v>
                </c:pt>
                <c:pt idx="1">
                  <c:v>0.13</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69680986619249"/>
          <c:y val="9.5753204853597673E-2"/>
          <c:w val="0.67551405508643225"/>
          <c:h val="0.80849359029280465"/>
        </c:manualLayout>
      </c:layout>
      <c:doughnutChart>
        <c:varyColors val="1"/>
        <c:ser>
          <c:idx val="0"/>
          <c:order val="0"/>
          <c:tx>
            <c:strRef>
              <c:f>Sheet1!$B$1</c:f>
              <c:strCache>
                <c:ptCount val="1"/>
                <c:pt idx="0">
                  <c:v>市场占比</c:v>
                </c:pt>
              </c:strCache>
            </c:strRef>
          </c:tx>
          <c:spPr>
            <a:solidFill>
              <a:schemeClr val="bg1">
                <a:lumMod val="85000"/>
              </a:schemeClr>
            </a:solidFill>
            <a:ln>
              <a:noFill/>
            </a:ln>
          </c:spPr>
          <c:dPt>
            <c:idx val="0"/>
            <c:bubble3D val="0"/>
            <c:spPr>
              <a:solidFill>
                <a:srgbClr val="FF7A37"/>
              </a:solidFill>
              <a:ln w="9525" cap="flat" cmpd="sng" algn="ctr">
                <a:noFill/>
                <a:round/>
              </a:ln>
              <a:effectLst/>
            </c:spPr>
          </c:dPt>
          <c:dPt>
            <c:idx val="1"/>
            <c:bubble3D val="0"/>
            <c:spPr>
              <a:solidFill>
                <a:schemeClr val="bg1">
                  <a:lumMod val="85000"/>
                </a:schemeClr>
              </a:solidFill>
              <a:ln w="9525" cap="flat" cmpd="sng" algn="ctr">
                <a:noFill/>
                <a:round/>
              </a:ln>
              <a:effectLst/>
            </c:spPr>
          </c:dPt>
          <c:cat>
            <c:strRef>
              <c:f>Sheet1!$A$2:$A$3</c:f>
              <c:strCache>
                <c:ptCount val="2"/>
                <c:pt idx="0">
                  <c:v>类别1 </c:v>
                </c:pt>
                <c:pt idx="1">
                  <c:v>类别2</c:v>
                </c:pt>
              </c:strCache>
            </c:strRef>
          </c:cat>
          <c:val>
            <c:numRef>
              <c:f>Sheet1!$B$2:$B$3</c:f>
              <c:numCache>
                <c:formatCode>0%</c:formatCode>
                <c:ptCount val="2"/>
                <c:pt idx="0">
                  <c:v>0.55000000000000004</c:v>
                </c:pt>
                <c:pt idx="1">
                  <c:v>0.45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69680986619249"/>
          <c:y val="9.5753204853597673E-2"/>
          <c:w val="0.67551405508643225"/>
          <c:h val="0.80849359029280465"/>
        </c:manualLayout>
      </c:layout>
      <c:doughnutChart>
        <c:varyColors val="1"/>
        <c:ser>
          <c:idx val="0"/>
          <c:order val="0"/>
          <c:tx>
            <c:strRef>
              <c:f>Sheet1!$B$1</c:f>
              <c:strCache>
                <c:ptCount val="1"/>
                <c:pt idx="0">
                  <c:v>市场占比</c:v>
                </c:pt>
              </c:strCache>
            </c:strRef>
          </c:tx>
          <c:spPr>
            <a:solidFill>
              <a:schemeClr val="bg1">
                <a:lumMod val="85000"/>
              </a:schemeClr>
            </a:solidFill>
            <a:ln>
              <a:noFill/>
            </a:ln>
          </c:spPr>
          <c:dPt>
            <c:idx val="0"/>
            <c:bubble3D val="0"/>
            <c:spPr>
              <a:solidFill>
                <a:srgbClr val="FF7A37"/>
              </a:solidFill>
              <a:ln w="9525" cap="flat" cmpd="sng" algn="ctr">
                <a:noFill/>
                <a:round/>
              </a:ln>
              <a:effectLst/>
            </c:spPr>
          </c:dPt>
          <c:dPt>
            <c:idx val="1"/>
            <c:bubble3D val="0"/>
            <c:spPr>
              <a:solidFill>
                <a:schemeClr val="bg1">
                  <a:lumMod val="85000"/>
                </a:schemeClr>
              </a:solidFill>
              <a:ln w="9525" cap="flat" cmpd="sng" algn="ctr">
                <a:noFill/>
                <a:round/>
              </a:ln>
              <a:effectLst/>
            </c:spPr>
          </c:dPt>
          <c:cat>
            <c:strRef>
              <c:f>Sheet1!$A$2:$A$3</c:f>
              <c:strCache>
                <c:ptCount val="2"/>
                <c:pt idx="0">
                  <c:v>类别1 </c:v>
                </c:pt>
                <c:pt idx="1">
                  <c:v>类别2</c:v>
                </c:pt>
              </c:strCache>
            </c:strRef>
          </c:cat>
          <c:val>
            <c:numRef>
              <c:f>Sheet1!$B$2:$B$3</c:f>
              <c:numCache>
                <c:formatCode>0%</c:formatCode>
                <c:ptCount val="2"/>
                <c:pt idx="0">
                  <c:v>0.3</c:v>
                </c:pt>
                <c:pt idx="1">
                  <c:v>0.75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368040" cy="711121"/>
          </a:xfrm>
          <a:prstGeom prst="rect">
            <a:avLst/>
          </a:prstGeom>
        </p:spPr>
        <p:txBody>
          <a:bodyPr vert="horz" lIns="119976" tIns="59988" rIns="119976" bIns="59988" rtlCol="0"/>
          <a:lstStyle>
            <a:lvl1pPr algn="l">
              <a:defRPr sz="1500"/>
            </a:lvl1pPr>
          </a:lstStyle>
          <a:p>
            <a:endParaRPr lang="zh-CN" altLang="en-US"/>
          </a:p>
        </p:txBody>
      </p:sp>
      <p:sp>
        <p:nvSpPr>
          <p:cNvPr id="3" name="日期占位符 2"/>
          <p:cNvSpPr>
            <a:spLocks noGrp="1"/>
          </p:cNvSpPr>
          <p:nvPr>
            <p:ph type="dt" idx="1"/>
          </p:nvPr>
        </p:nvSpPr>
        <p:spPr>
          <a:xfrm>
            <a:off x="4402563" y="0"/>
            <a:ext cx="3368040" cy="711121"/>
          </a:xfrm>
          <a:prstGeom prst="rect">
            <a:avLst/>
          </a:prstGeom>
        </p:spPr>
        <p:txBody>
          <a:bodyPr vert="horz" lIns="119976" tIns="59988" rIns="119976" bIns="59988" rtlCol="0"/>
          <a:lstStyle>
            <a:lvl1pPr algn="r">
              <a:defRPr sz="1500"/>
            </a:lvl1pPr>
          </a:lstStyle>
          <a:p>
            <a:fld id="{40BEF838-CD0B-4B5B-A1FF-5AECF8E5ECD1}" type="datetimeFigureOut">
              <a:rPr lang="zh-CN" altLang="en-US" smtClean="0"/>
              <a:pPr/>
              <a:t>2020/9/15</a:t>
            </a:fld>
            <a:endParaRPr lang="zh-CN" altLang="en-US"/>
          </a:p>
        </p:txBody>
      </p:sp>
      <p:sp>
        <p:nvSpPr>
          <p:cNvPr id="4" name="幻灯片图像占位符 3"/>
          <p:cNvSpPr>
            <a:spLocks noGrp="1" noRot="1" noChangeAspect="1"/>
          </p:cNvSpPr>
          <p:nvPr>
            <p:ph type="sldImg" idx="2"/>
          </p:nvPr>
        </p:nvSpPr>
        <p:spPr>
          <a:xfrm>
            <a:off x="-366713" y="1771650"/>
            <a:ext cx="8505826" cy="4784725"/>
          </a:xfrm>
          <a:prstGeom prst="rect">
            <a:avLst/>
          </a:prstGeom>
          <a:noFill/>
          <a:ln w="12700">
            <a:solidFill>
              <a:prstClr val="black"/>
            </a:solidFill>
          </a:ln>
        </p:spPr>
        <p:txBody>
          <a:bodyPr vert="horz" lIns="119976" tIns="59988" rIns="119976" bIns="59988" rtlCol="0" anchor="ctr"/>
          <a:lstStyle/>
          <a:p>
            <a:endParaRPr lang="zh-CN" altLang="en-US"/>
          </a:p>
        </p:txBody>
      </p:sp>
      <p:sp>
        <p:nvSpPr>
          <p:cNvPr id="5" name="备注占位符 4"/>
          <p:cNvSpPr>
            <a:spLocks noGrp="1"/>
          </p:cNvSpPr>
          <p:nvPr>
            <p:ph type="body" sz="quarter" idx="3"/>
          </p:nvPr>
        </p:nvSpPr>
        <p:spPr>
          <a:xfrm>
            <a:off x="777241" y="6820852"/>
            <a:ext cx="6217920" cy="5580698"/>
          </a:xfrm>
          <a:prstGeom prst="rect">
            <a:avLst/>
          </a:prstGeom>
        </p:spPr>
        <p:txBody>
          <a:bodyPr vert="horz" lIns="119976" tIns="59988" rIns="119976" bIns="59988"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13462082"/>
            <a:ext cx="3368040" cy="711120"/>
          </a:xfrm>
          <a:prstGeom prst="rect">
            <a:avLst/>
          </a:prstGeom>
        </p:spPr>
        <p:txBody>
          <a:bodyPr vert="horz" lIns="119976" tIns="59988" rIns="119976" bIns="59988" rtlCol="0" anchor="b"/>
          <a:lstStyle>
            <a:lvl1pPr algn="l">
              <a:defRPr sz="1500"/>
            </a:lvl1pPr>
          </a:lstStyle>
          <a:p>
            <a:endParaRPr lang="zh-CN" altLang="en-US"/>
          </a:p>
        </p:txBody>
      </p:sp>
      <p:sp>
        <p:nvSpPr>
          <p:cNvPr id="7" name="灯片编号占位符 6"/>
          <p:cNvSpPr>
            <a:spLocks noGrp="1"/>
          </p:cNvSpPr>
          <p:nvPr>
            <p:ph type="sldNum" sz="quarter" idx="5"/>
          </p:nvPr>
        </p:nvSpPr>
        <p:spPr>
          <a:xfrm>
            <a:off x="4402563" y="13462082"/>
            <a:ext cx="3368040" cy="711120"/>
          </a:xfrm>
          <a:prstGeom prst="rect">
            <a:avLst/>
          </a:prstGeom>
        </p:spPr>
        <p:txBody>
          <a:bodyPr vert="horz" lIns="119976" tIns="59988" rIns="119976" bIns="59988" rtlCol="0" anchor="b"/>
          <a:lstStyle>
            <a:lvl1pPr algn="r">
              <a:defRPr sz="1500"/>
            </a:lvl1pPr>
          </a:lstStyle>
          <a:p>
            <a:fld id="{D0197650-E62B-4EB0-8400-7F3AD7A9E99B}" type="slidenum">
              <a:rPr lang="zh-CN" altLang="en-US" smtClean="0"/>
              <a:pPr/>
              <a:t>‹#›</a:t>
            </a:fld>
            <a:endParaRPr lang="zh-CN" altLang="en-US"/>
          </a:p>
        </p:txBody>
      </p:sp>
    </p:spTree>
    <p:extLst>
      <p:ext uri="{BB962C8B-B14F-4D97-AF65-F5344CB8AC3E}">
        <p14:creationId xmlns:p14="http://schemas.microsoft.com/office/powerpoint/2010/main" val="92467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0197650-E62B-4EB0-8400-7F3AD7A9E99B}" type="slidenum">
              <a:rPr lang="zh-CN" altLang="en-US" smtClean="0"/>
              <a:pPr/>
              <a:t>1</a:t>
            </a:fld>
            <a:endParaRPr lang="zh-CN" altLang="en-US"/>
          </a:p>
        </p:txBody>
      </p:sp>
    </p:spTree>
    <p:extLst>
      <p:ext uri="{BB962C8B-B14F-4D97-AF65-F5344CB8AC3E}">
        <p14:creationId xmlns:p14="http://schemas.microsoft.com/office/powerpoint/2010/main" val="242297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197650-E62B-4EB0-8400-7F3AD7A9E99B}" type="slidenum">
              <a:rPr lang="zh-CN" altLang="en-US" smtClean="0"/>
              <a:pPr/>
              <a:t>110</a:t>
            </a:fld>
            <a:endParaRPr lang="zh-CN" altLang="en-US"/>
          </a:p>
        </p:txBody>
      </p:sp>
    </p:spTree>
    <p:extLst>
      <p:ext uri="{BB962C8B-B14F-4D97-AF65-F5344CB8AC3E}">
        <p14:creationId xmlns:p14="http://schemas.microsoft.com/office/powerpoint/2010/main" val="2973200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0197650-E62B-4EB0-8400-7F3AD7A9E99B}" type="slidenum">
              <a:rPr lang="zh-CN" altLang="en-US" smtClean="0"/>
              <a:pPr/>
              <a:t>3</a:t>
            </a:fld>
            <a:endParaRPr lang="zh-CN" altLang="en-US"/>
          </a:p>
        </p:txBody>
      </p:sp>
    </p:spTree>
    <p:extLst>
      <p:ext uri="{BB962C8B-B14F-4D97-AF65-F5344CB8AC3E}">
        <p14:creationId xmlns:p14="http://schemas.microsoft.com/office/powerpoint/2010/main" val="46998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defTabSz="2072597" fontAlgn="base">
              <a:spcBef>
                <a:spcPct val="0"/>
              </a:spcBef>
              <a:spcAft>
                <a:spcPct val="0"/>
              </a:spcAft>
              <a:defRPr/>
            </a:pPr>
            <a:fld id="{01C89DE2-4051-4FAA-BE75-C551CA36298A}" type="slidenum">
              <a:rPr lang="zh-CN" altLang="en-US" sz="1800" smtClean="0">
                <a:solidFill>
                  <a:prstClr val="black"/>
                </a:solidFill>
                <a:latin typeface="Calibri" pitchFamily="34" charset="0"/>
              </a:rPr>
              <a:pPr defTabSz="2072597" fontAlgn="base">
                <a:spcBef>
                  <a:spcPct val="0"/>
                </a:spcBef>
                <a:spcAft>
                  <a:spcPct val="0"/>
                </a:spcAft>
                <a:defRPr/>
              </a:pPr>
              <a:t>4</a:t>
            </a:fld>
            <a:endParaRPr lang="zh-CN" altLang="en-US" sz="1800" dirty="0">
              <a:solidFill>
                <a:prstClr val="black"/>
              </a:solidFill>
              <a:latin typeface="Calibri" pitchFamily="34" charset="0"/>
            </a:endParaRPr>
          </a:p>
        </p:txBody>
      </p:sp>
    </p:spTree>
    <p:extLst>
      <p:ext uri="{BB962C8B-B14F-4D97-AF65-F5344CB8AC3E}">
        <p14:creationId xmlns:p14="http://schemas.microsoft.com/office/powerpoint/2010/main" val="365384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97650-E62B-4EB0-8400-7F3AD7A9E99B}" type="slidenum">
              <a:rPr lang="zh-CN" altLang="en-US" smtClean="0"/>
              <a:pPr/>
              <a:t>16</a:t>
            </a:fld>
            <a:endParaRPr lang="zh-CN" altLang="en-US"/>
          </a:p>
        </p:txBody>
      </p:sp>
    </p:spTree>
    <p:extLst>
      <p:ext uri="{BB962C8B-B14F-4D97-AF65-F5344CB8AC3E}">
        <p14:creationId xmlns:p14="http://schemas.microsoft.com/office/powerpoint/2010/main" val="40229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B1F6D2-DADA-463A-8634-27DC8B2D86FF}" type="slidenum">
              <a:rPr lang="zh-CN" altLang="en-US" smtClean="0"/>
              <a:pPr>
                <a:defRPr/>
              </a:pPr>
              <a:t>41</a:t>
            </a:fld>
            <a:endParaRPr lang="en-US" altLang="zh-CN" dirty="0"/>
          </a:p>
        </p:txBody>
      </p:sp>
    </p:spTree>
    <p:extLst>
      <p:ext uri="{BB962C8B-B14F-4D97-AF65-F5344CB8AC3E}">
        <p14:creationId xmlns:p14="http://schemas.microsoft.com/office/powerpoint/2010/main" val="3950689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511300" rtl="0" eaLnBrk="1" fontAlgn="base" latinLnBrk="0" hangingPunct="1">
              <a:lnSpc>
                <a:spcPct val="100000"/>
              </a:lnSpc>
              <a:spcBef>
                <a:spcPct val="0"/>
              </a:spcBef>
              <a:spcAft>
                <a:spcPct val="0"/>
              </a:spcAft>
              <a:buClrTx/>
              <a:buSzTx/>
              <a:buFontTx/>
              <a:buNone/>
              <a:tabLst/>
              <a:defRPr/>
            </a:pPr>
            <a:fld id="{01C89DE2-4051-4FAA-BE75-C551CA36298A}" type="slidenum">
              <a:rPr kumimoji="0" lang="zh-CN" altLang="en-US" sz="1300" b="0" i="0" u="none" strike="noStrike" kern="1200" cap="none" spc="0" normalizeH="0" baseline="0" noProof="0" smtClean="0">
                <a:ln>
                  <a:noFill/>
                </a:ln>
                <a:solidFill>
                  <a:prstClr val="black"/>
                </a:solidFill>
                <a:effectLst/>
                <a:uLnTx/>
                <a:uFillTx/>
                <a:latin typeface="Calibri" pitchFamily="34" charset="0"/>
                <a:cs typeface="+mn-cs"/>
              </a:rPr>
              <a:pPr marL="0" marR="0" lvl="0" indent="0" algn="r" defTabSz="1511300" rtl="0" eaLnBrk="1" fontAlgn="base" latinLnBrk="0" hangingPunct="1">
                <a:lnSpc>
                  <a:spcPct val="100000"/>
                </a:lnSpc>
                <a:spcBef>
                  <a:spcPct val="0"/>
                </a:spcBef>
                <a:spcAft>
                  <a:spcPct val="0"/>
                </a:spcAft>
                <a:buClrTx/>
                <a:buSzTx/>
                <a:buFontTx/>
                <a:buNone/>
                <a:tabLst/>
                <a:defRPr/>
              </a:pPr>
              <a:t>42</a:t>
            </a:fld>
            <a:endParaRPr kumimoji="0" lang="zh-CN" altLang="en-US" sz="1300" b="0" i="0" u="none" strike="noStrike" kern="1200" cap="none" spc="0" normalizeH="0" baseline="0" noProof="0" dirty="0">
              <a:ln>
                <a:noFill/>
              </a:ln>
              <a:solidFill>
                <a:prstClr val="black"/>
              </a:solidFill>
              <a:effectLst/>
              <a:uLnTx/>
              <a:uFillTx/>
              <a:latin typeface="Calibri" pitchFamily="34" charset="0"/>
              <a:cs typeface="+mn-cs"/>
            </a:endParaRPr>
          </a:p>
        </p:txBody>
      </p:sp>
    </p:spTree>
    <p:extLst>
      <p:ext uri="{BB962C8B-B14F-4D97-AF65-F5344CB8AC3E}">
        <p14:creationId xmlns:p14="http://schemas.microsoft.com/office/powerpoint/2010/main" val="2131086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0EA5A2-5F14-4402-A5EE-394914E11859}" type="slidenum">
              <a:rPr lang="zh-CN" altLang="en-US" smtClean="0"/>
              <a:t>55</a:t>
            </a:fld>
            <a:endParaRPr lang="zh-CN" altLang="en-US"/>
          </a:p>
        </p:txBody>
      </p:sp>
    </p:spTree>
    <p:extLst>
      <p:ext uri="{BB962C8B-B14F-4D97-AF65-F5344CB8AC3E}">
        <p14:creationId xmlns:p14="http://schemas.microsoft.com/office/powerpoint/2010/main" val="1160922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B1F6D2-DADA-463A-8634-27DC8B2D86FF}" type="slidenum">
              <a:rPr lang="zh-CN" altLang="en-US" smtClean="0"/>
              <a:pPr>
                <a:defRPr/>
              </a:pPr>
              <a:t>75</a:t>
            </a:fld>
            <a:endParaRPr lang="en-US" altLang="zh-CN" dirty="0"/>
          </a:p>
        </p:txBody>
      </p:sp>
    </p:spTree>
    <p:extLst>
      <p:ext uri="{BB962C8B-B14F-4D97-AF65-F5344CB8AC3E}">
        <p14:creationId xmlns:p14="http://schemas.microsoft.com/office/powerpoint/2010/main" val="3944886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511300" rtl="0" eaLnBrk="1" fontAlgn="base" latinLnBrk="0" hangingPunct="1">
              <a:lnSpc>
                <a:spcPct val="100000"/>
              </a:lnSpc>
              <a:spcBef>
                <a:spcPct val="0"/>
              </a:spcBef>
              <a:spcAft>
                <a:spcPct val="0"/>
              </a:spcAft>
              <a:buClrTx/>
              <a:buSzTx/>
              <a:buFontTx/>
              <a:buNone/>
              <a:tabLst/>
              <a:defRPr/>
            </a:pPr>
            <a:fld id="{01C89DE2-4051-4FAA-BE75-C551CA36298A}" type="slidenum">
              <a:rPr kumimoji="0" lang="zh-CN" altLang="en-US" sz="1300" b="0" i="0" u="none" strike="noStrike" kern="1200" cap="none" spc="0" normalizeH="0" baseline="0" noProof="0" smtClean="0">
                <a:ln>
                  <a:noFill/>
                </a:ln>
                <a:solidFill>
                  <a:prstClr val="black"/>
                </a:solidFill>
                <a:effectLst/>
                <a:uLnTx/>
                <a:uFillTx/>
                <a:latin typeface="Calibri" pitchFamily="34" charset="0"/>
                <a:cs typeface="+mn-cs"/>
              </a:rPr>
              <a:pPr marL="0" marR="0" lvl="0" indent="0" algn="r" defTabSz="1511300" rtl="0" eaLnBrk="1" fontAlgn="base" latinLnBrk="0" hangingPunct="1">
                <a:lnSpc>
                  <a:spcPct val="100000"/>
                </a:lnSpc>
                <a:spcBef>
                  <a:spcPct val="0"/>
                </a:spcBef>
                <a:spcAft>
                  <a:spcPct val="0"/>
                </a:spcAft>
                <a:buClrTx/>
                <a:buSzTx/>
                <a:buFontTx/>
                <a:buNone/>
                <a:tabLst/>
                <a:defRPr/>
              </a:pPr>
              <a:t>76</a:t>
            </a:fld>
            <a:endParaRPr kumimoji="0" lang="zh-CN" altLang="en-US" sz="1300" b="0" i="0" u="none" strike="noStrike" kern="1200" cap="none" spc="0" normalizeH="0" baseline="0" noProof="0" dirty="0">
              <a:ln>
                <a:noFill/>
              </a:ln>
              <a:solidFill>
                <a:prstClr val="black"/>
              </a:solidFill>
              <a:effectLst/>
              <a:uLnTx/>
              <a:uFillTx/>
              <a:latin typeface="Calibri" pitchFamily="34" charset="0"/>
              <a:cs typeface="+mn-cs"/>
            </a:endParaRPr>
          </a:p>
        </p:txBody>
      </p:sp>
    </p:spTree>
    <p:extLst>
      <p:ext uri="{BB962C8B-B14F-4D97-AF65-F5344CB8AC3E}">
        <p14:creationId xmlns:p14="http://schemas.microsoft.com/office/powerpoint/2010/main" val="2659282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FB727A3-E578-41D6-A40D-A02A0A4C6037}" type="datetimeFigureOut">
              <a:rPr lang="zh-CN" altLang="en-US" smtClean="0"/>
              <a:pPr/>
              <a:t>2020/9/15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2EAB73-DDB3-4F54-83B2-EEEC6A54AC0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727A3-E578-41D6-A40D-A02A0A4C6037}" type="datetimeFigureOut">
              <a:rPr lang="zh-CN" altLang="en-US" smtClean="0"/>
              <a:pPr/>
              <a:t>2020/9/15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2EAB73-DDB3-4F54-83B2-EEEC6A54AC0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727A3-E578-41D6-A40D-A02A0A4C6037}" type="datetimeFigureOut">
              <a:rPr lang="zh-CN" altLang="en-US" smtClean="0"/>
              <a:pPr/>
              <a:t>2020/9/15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2EAB73-DDB3-4F54-83B2-EEEC6A54AC0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3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727A3-E578-41D6-A40D-A02A0A4C6037}" type="datetimeFigureOut">
              <a:rPr lang="zh-CN" altLang="en-US" smtClean="0"/>
              <a:pPr/>
              <a:t>2020/9/15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2EAB73-DDB3-4F54-83B2-EEEC6A54AC0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FB727A3-E578-41D6-A40D-A02A0A4C6037}" type="datetimeFigureOut">
              <a:rPr lang="zh-CN" altLang="en-US" smtClean="0"/>
              <a:pPr/>
              <a:t>2020/9/15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2EAB73-DDB3-4F54-83B2-EEEC6A54AC0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B727A3-E578-41D6-A40D-A02A0A4C6037}" type="datetimeFigureOut">
              <a:rPr lang="zh-CN" altLang="en-US" smtClean="0"/>
              <a:pPr/>
              <a:t>2020/9/15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2EAB73-DDB3-4F54-83B2-EEEC6A54AC0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FB727A3-E578-41D6-A40D-A02A0A4C6037}" type="datetimeFigureOut">
              <a:rPr lang="zh-CN" altLang="en-US" smtClean="0"/>
              <a:pPr/>
              <a:t>2020/9/15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2EAB73-DDB3-4F54-83B2-EEEC6A54AC0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FB727A3-E578-41D6-A40D-A02A0A4C6037}" type="datetimeFigureOut">
              <a:rPr lang="zh-CN" altLang="en-US" smtClean="0"/>
              <a:pPr/>
              <a:t>2020/9/15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2EAB73-DDB3-4F54-83B2-EEEC6A54AC0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B727A3-E578-41D6-A40D-A02A0A4C6037}" type="datetimeFigureOut">
              <a:rPr lang="zh-CN" altLang="en-US" smtClean="0"/>
              <a:pPr/>
              <a:t>2020/9/15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2EAB73-DDB3-4F54-83B2-EEEC6A54AC0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B727A3-E578-41D6-A40D-A02A0A4C6037}" type="datetimeFigureOut">
              <a:rPr lang="zh-CN" altLang="en-US" smtClean="0"/>
              <a:pPr/>
              <a:t>2020/9/15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2EAB73-DDB3-4F54-83B2-EEEC6A54AC0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B727A3-E578-41D6-A40D-A02A0A4C6037}" type="datetimeFigureOut">
              <a:rPr lang="zh-CN" altLang="en-US" smtClean="0"/>
              <a:pPr/>
              <a:t>2020/9/15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2EAB73-DDB3-4F54-83B2-EEEC6A54AC0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727A3-E578-41D6-A40D-A02A0A4C6037}" type="datetimeFigureOut">
              <a:rPr lang="zh-CN" altLang="en-US" smtClean="0"/>
              <a:pPr/>
              <a:t>2020/9/15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EAB73-DDB3-4F54-83B2-EEEC6A54AC0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91.jpg"/><Relationship Id="rId1" Type="http://schemas.openxmlformats.org/officeDocument/2006/relationships/slideLayout" Target="../slideLayouts/slideLayout2.xml"/><Relationship Id="rId4" Type="http://schemas.openxmlformats.org/officeDocument/2006/relationships/image" Target="../media/image188.jpeg"/></Relationships>
</file>

<file path=ppt/slides/_rels/slide101.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image" Target="../media/image188.jpeg"/><Relationship Id="rId1" Type="http://schemas.openxmlformats.org/officeDocument/2006/relationships/slideLayout" Target="../slideLayouts/slideLayout2.xml"/><Relationship Id="rId4" Type="http://schemas.openxmlformats.org/officeDocument/2006/relationships/image" Target="../media/image194.jpg"/></Relationships>
</file>

<file path=ppt/slides/_rels/slide102.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image" Target="../media/image188.jpeg"/><Relationship Id="rId1" Type="http://schemas.openxmlformats.org/officeDocument/2006/relationships/slideLayout" Target="../slideLayouts/slideLayout2.xml"/><Relationship Id="rId4" Type="http://schemas.openxmlformats.org/officeDocument/2006/relationships/image" Target="../media/image196.jpg"/></Relationships>
</file>

<file path=ppt/slides/_rels/slide103.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image" Target="../media/image197.jpg"/><Relationship Id="rId1" Type="http://schemas.openxmlformats.org/officeDocument/2006/relationships/slideLayout" Target="../slideLayouts/slideLayout2.xml"/><Relationship Id="rId5" Type="http://schemas.openxmlformats.org/officeDocument/2006/relationships/image" Target="../media/image188.jpeg"/><Relationship Id="rId4" Type="http://schemas.openxmlformats.org/officeDocument/2006/relationships/image" Target="../media/image199.jpg"/></Relationships>
</file>

<file path=ppt/slides/_rels/slide104.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0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image" Target="../media/image202.jpg"/><Relationship Id="rId1" Type="http://schemas.openxmlformats.org/officeDocument/2006/relationships/slideLayout" Target="../slideLayouts/slideLayout2.xml"/><Relationship Id="rId4" Type="http://schemas.openxmlformats.org/officeDocument/2006/relationships/image" Target="../media/image188.jpeg"/></Relationships>
</file>

<file path=ppt/slides/_rels/slide106.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image" Target="../media/image204.jpg"/><Relationship Id="rId1" Type="http://schemas.openxmlformats.org/officeDocument/2006/relationships/slideLayout" Target="../slideLayouts/slideLayout2.xml"/><Relationship Id="rId4" Type="http://schemas.openxmlformats.org/officeDocument/2006/relationships/image" Target="../media/image188.jpeg"/></Relationships>
</file>

<file path=ppt/slides/_rels/slide10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18" Type="http://schemas.openxmlformats.org/officeDocument/2006/relationships/image" Target="../media/image38.jpeg"/><Relationship Id="rId26" Type="http://schemas.openxmlformats.org/officeDocument/2006/relationships/image" Target="../media/image46.jpeg"/><Relationship Id="rId3" Type="http://schemas.openxmlformats.org/officeDocument/2006/relationships/image" Target="../media/image23.jpeg"/><Relationship Id="rId21" Type="http://schemas.openxmlformats.org/officeDocument/2006/relationships/image" Target="../media/image41.jpeg"/><Relationship Id="rId7" Type="http://schemas.openxmlformats.org/officeDocument/2006/relationships/image" Target="../media/image27.jpeg"/><Relationship Id="rId12" Type="http://schemas.openxmlformats.org/officeDocument/2006/relationships/image" Target="../media/image32.jpeg"/><Relationship Id="rId17" Type="http://schemas.openxmlformats.org/officeDocument/2006/relationships/image" Target="../media/image37.jpeg"/><Relationship Id="rId25" Type="http://schemas.openxmlformats.org/officeDocument/2006/relationships/image" Target="../media/image45.png"/><Relationship Id="rId2" Type="http://schemas.openxmlformats.org/officeDocument/2006/relationships/image" Target="../media/image22.jpeg"/><Relationship Id="rId16" Type="http://schemas.openxmlformats.org/officeDocument/2006/relationships/image" Target="../media/image36.png"/><Relationship Id="rId20"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1.jpeg"/><Relationship Id="rId24" Type="http://schemas.openxmlformats.org/officeDocument/2006/relationships/image" Target="../media/image44.jpeg"/><Relationship Id="rId5" Type="http://schemas.openxmlformats.org/officeDocument/2006/relationships/image" Target="../media/image25.jpeg"/><Relationship Id="rId15" Type="http://schemas.openxmlformats.org/officeDocument/2006/relationships/image" Target="../media/image35.jpeg"/><Relationship Id="rId23" Type="http://schemas.openxmlformats.org/officeDocument/2006/relationships/image" Target="../media/image43.png"/><Relationship Id="rId10" Type="http://schemas.openxmlformats.org/officeDocument/2006/relationships/image" Target="../media/image30.jpeg"/><Relationship Id="rId19" Type="http://schemas.openxmlformats.org/officeDocument/2006/relationships/image" Target="../media/image39.pn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jpeg"/><Relationship Id="rId22" Type="http://schemas.openxmlformats.org/officeDocument/2006/relationships/image" Target="../media/image42.jpeg"/><Relationship Id="rId27"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81.jpeg"/><Relationship Id="rId4" Type="http://schemas.openxmlformats.org/officeDocument/2006/relationships/image" Target="../media/image80.jpeg"/></Relationships>
</file>

<file path=ppt/slides/_rels/slide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3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9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6.jpg"/><Relationship Id="rId4" Type="http://schemas.openxmlformats.org/officeDocument/2006/relationships/notesSlide" Target="../notesSlides/notesSlide5.xml"/></Relationships>
</file>

<file path=ppt/slides/_rels/slide42.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99.jpg"/><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101.jpg"/><Relationship Id="rId1" Type="http://schemas.openxmlformats.org/officeDocument/2006/relationships/slideLayout" Target="../slideLayouts/slideLayout2.xml"/><Relationship Id="rId5" Type="http://schemas.openxmlformats.org/officeDocument/2006/relationships/image" Target="../media/image103.jpg"/><Relationship Id="rId4" Type="http://schemas.openxmlformats.org/officeDocument/2006/relationships/image" Target="../media/image102.jpg"/></Relationships>
</file>

<file path=ppt/slides/_rels/slide49.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2.xml"/><Relationship Id="rId6" Type="http://schemas.openxmlformats.org/officeDocument/2006/relationships/image" Target="../media/image110.jpg"/><Relationship Id="rId5" Type="http://schemas.openxmlformats.org/officeDocument/2006/relationships/image" Target="../media/image109.jpg"/><Relationship Id="rId4" Type="http://schemas.openxmlformats.org/officeDocument/2006/relationships/image" Target="../media/image10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114.jpg"/></Relationships>
</file>

<file path=ppt/slides/_rels/slide54.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120.png"/><Relationship Id="rId26" Type="http://schemas.openxmlformats.org/officeDocument/2006/relationships/image" Target="../media/image123.jpeg"/><Relationship Id="rId3" Type="http://schemas.openxmlformats.org/officeDocument/2006/relationships/image" Target="../media/image115.png"/><Relationship Id="rId21" Type="http://schemas.openxmlformats.org/officeDocument/2006/relationships/image" Target="../media/image121.jpeg"/><Relationship Id="rId34" Type="http://schemas.microsoft.com/office/2007/relationships/hdphoto" Target="../media/hdphoto7.wdp"/><Relationship Id="rId7" Type="http://schemas.openxmlformats.org/officeDocument/2006/relationships/image" Target="../media/image117.jpg"/><Relationship Id="rId12" Type="http://schemas.openxmlformats.org/officeDocument/2006/relationships/image" Target="../media/image38.jpeg"/><Relationship Id="rId17" Type="http://schemas.openxmlformats.org/officeDocument/2006/relationships/image" Target="../media/image42.jpeg"/><Relationship Id="rId25" Type="http://schemas.openxmlformats.org/officeDocument/2006/relationships/image" Target="../media/image46.jpeg"/><Relationship Id="rId33" Type="http://schemas.openxmlformats.org/officeDocument/2006/relationships/image" Target="../media/image129.png"/><Relationship Id="rId2" Type="http://schemas.openxmlformats.org/officeDocument/2006/relationships/image" Target="../media/image22.jpeg"/><Relationship Id="rId16" Type="http://schemas.openxmlformats.org/officeDocument/2006/relationships/image" Target="../media/image41.jpeg"/><Relationship Id="rId20" Type="http://schemas.openxmlformats.org/officeDocument/2006/relationships/image" Target="../media/image28.jpeg"/><Relationship Id="rId29" Type="http://schemas.openxmlformats.org/officeDocument/2006/relationships/image" Target="../media/image126.jpg"/><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119.jpeg"/><Relationship Id="rId24" Type="http://schemas.microsoft.com/office/2007/relationships/hdphoto" Target="../media/hdphoto5.wdp"/><Relationship Id="rId32" Type="http://schemas.openxmlformats.org/officeDocument/2006/relationships/image" Target="../media/image128.jpg"/><Relationship Id="rId5" Type="http://schemas.openxmlformats.org/officeDocument/2006/relationships/image" Target="../media/image116.jpg"/><Relationship Id="rId15" Type="http://schemas.openxmlformats.org/officeDocument/2006/relationships/image" Target="../media/image40.jpeg"/><Relationship Id="rId23" Type="http://schemas.openxmlformats.org/officeDocument/2006/relationships/image" Target="../media/image122.png"/><Relationship Id="rId28" Type="http://schemas.openxmlformats.org/officeDocument/2006/relationships/image" Target="../media/image125.jpg"/><Relationship Id="rId10" Type="http://schemas.microsoft.com/office/2007/relationships/hdphoto" Target="../media/hdphoto2.wdp"/><Relationship Id="rId19" Type="http://schemas.microsoft.com/office/2007/relationships/hdphoto" Target="../media/hdphoto4.wdp"/><Relationship Id="rId31" Type="http://schemas.microsoft.com/office/2007/relationships/hdphoto" Target="../media/hdphoto6.wdp"/><Relationship Id="rId4" Type="http://schemas.microsoft.com/office/2007/relationships/hdphoto" Target="../media/hdphoto1.wdp"/><Relationship Id="rId9" Type="http://schemas.openxmlformats.org/officeDocument/2006/relationships/image" Target="../media/image36.png"/><Relationship Id="rId14" Type="http://schemas.microsoft.com/office/2007/relationships/hdphoto" Target="../media/hdphoto3.wdp"/><Relationship Id="rId22" Type="http://schemas.openxmlformats.org/officeDocument/2006/relationships/image" Target="../media/image31.jpeg"/><Relationship Id="rId27" Type="http://schemas.openxmlformats.org/officeDocument/2006/relationships/image" Target="../media/image124.jpg"/><Relationship Id="rId30" Type="http://schemas.openxmlformats.org/officeDocument/2006/relationships/image" Target="../media/image127.png"/><Relationship Id="rId35" Type="http://schemas.openxmlformats.org/officeDocument/2006/relationships/image" Target="../media/image130.jpg"/><Relationship Id="rId8" Type="http://schemas.openxmlformats.org/officeDocument/2006/relationships/image" Target="../media/image118.jpg"/></Relationships>
</file>

<file path=ppt/slides/_rels/slide5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2.xml"/><Relationship Id="rId4" Type="http://schemas.openxmlformats.org/officeDocument/2006/relationships/image" Target="../media/image143.jpeg"/></Relationships>
</file>

<file path=ppt/slides/_rels/slide67.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144.jpg"/><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68.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2.xml"/><Relationship Id="rId4" Type="http://schemas.openxmlformats.org/officeDocument/2006/relationships/image" Target="../media/image143.jpeg"/></Relationships>
</file>

<file path=ppt/slides/_rels/slide69.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2.xml"/><Relationship Id="rId4" Type="http://schemas.openxmlformats.org/officeDocument/2006/relationships/image" Target="../media/image151.jpe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chart" Target="../charts/chart3.xml"/><Relationship Id="rId4" Type="http://schemas.openxmlformats.org/officeDocument/2006/relationships/chart" Target="../charts/char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g"/><Relationship Id="rId1" Type="http://schemas.openxmlformats.org/officeDocument/2006/relationships/slideLayout" Target="../slideLayouts/slideLayout2.xml"/><Relationship Id="rId4" Type="http://schemas.openxmlformats.org/officeDocument/2006/relationships/image" Target="../media/image154.jpg"/></Relationships>
</file>

<file path=ppt/slides/_rels/slide71.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jpg"/><Relationship Id="rId1" Type="http://schemas.openxmlformats.org/officeDocument/2006/relationships/slideLayout" Target="../slideLayouts/slideLayout2.xml"/><Relationship Id="rId4" Type="http://schemas.openxmlformats.org/officeDocument/2006/relationships/image" Target="../media/image157.jpeg"/></Relationships>
</file>

<file path=ppt/slides/_rels/slide7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2.xml"/><Relationship Id="rId5" Type="http://schemas.openxmlformats.org/officeDocument/2006/relationships/image" Target="../media/image161.jpeg"/><Relationship Id="rId4" Type="http://schemas.openxmlformats.org/officeDocument/2006/relationships/image" Target="../media/image16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95.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jpg"/><Relationship Id="rId4" Type="http://schemas.openxmlformats.org/officeDocument/2006/relationships/notesSlide" Target="../notesSlides/notesSlide8.xml"/></Relationships>
</file>

<file path=ppt/slides/_rels/slide76.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64.jpg"/><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3.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2.xml"/><Relationship Id="rId4" Type="http://schemas.openxmlformats.org/officeDocument/2006/relationships/image" Target="../media/image169.jpg"/></Relationships>
</file>

<file path=ppt/slides/_rels/slide87.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3" Type="http://schemas.openxmlformats.org/officeDocument/2006/relationships/image" Target="../media/image40.jpeg"/><Relationship Id="rId18" Type="http://schemas.microsoft.com/office/2007/relationships/hdphoto" Target="../media/hdphoto4.wdp"/><Relationship Id="rId26" Type="http://schemas.openxmlformats.org/officeDocument/2006/relationships/image" Target="../media/image46.jpeg"/><Relationship Id="rId3" Type="http://schemas.openxmlformats.org/officeDocument/2006/relationships/image" Target="../media/image172.jpg"/><Relationship Id="rId21" Type="http://schemas.openxmlformats.org/officeDocument/2006/relationships/image" Target="../media/image30.jpeg"/><Relationship Id="rId7" Type="http://schemas.openxmlformats.org/officeDocument/2006/relationships/image" Target="../media/image36.png"/><Relationship Id="rId12" Type="http://schemas.microsoft.com/office/2007/relationships/hdphoto" Target="../media/hdphoto3.wdp"/><Relationship Id="rId17" Type="http://schemas.openxmlformats.org/officeDocument/2006/relationships/image" Target="../media/image120.png"/><Relationship Id="rId25" Type="http://schemas.microsoft.com/office/2007/relationships/hdphoto" Target="../media/hdphoto5.wdp"/><Relationship Id="rId33" Type="http://schemas.openxmlformats.org/officeDocument/2006/relationships/image" Target="../media/image123.jpeg"/><Relationship Id="rId2" Type="http://schemas.openxmlformats.org/officeDocument/2006/relationships/image" Target="../media/image22.jpeg"/><Relationship Id="rId16" Type="http://schemas.openxmlformats.org/officeDocument/2006/relationships/image" Target="../media/image25.jpeg"/><Relationship Id="rId20" Type="http://schemas.openxmlformats.org/officeDocument/2006/relationships/image" Target="../media/image121.jpeg"/><Relationship Id="rId29" Type="http://schemas.openxmlformats.org/officeDocument/2006/relationships/image" Target="../media/image173.jpeg"/><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39.png"/><Relationship Id="rId24" Type="http://schemas.openxmlformats.org/officeDocument/2006/relationships/image" Target="../media/image122.png"/><Relationship Id="rId32" Type="http://schemas.microsoft.com/office/2007/relationships/hdphoto" Target="../media/hdphoto8.wdp"/><Relationship Id="rId5" Type="http://schemas.openxmlformats.org/officeDocument/2006/relationships/image" Target="../media/image34.jpeg"/><Relationship Id="rId15" Type="http://schemas.openxmlformats.org/officeDocument/2006/relationships/image" Target="../media/image42.jpeg"/><Relationship Id="rId23" Type="http://schemas.openxmlformats.org/officeDocument/2006/relationships/image" Target="../media/image44.jpeg"/><Relationship Id="rId28" Type="http://schemas.microsoft.com/office/2007/relationships/hdphoto" Target="../media/hdphoto6.wdp"/><Relationship Id="rId10" Type="http://schemas.openxmlformats.org/officeDocument/2006/relationships/image" Target="../media/image38.jpeg"/><Relationship Id="rId19" Type="http://schemas.openxmlformats.org/officeDocument/2006/relationships/image" Target="../media/image28.jpeg"/><Relationship Id="rId31" Type="http://schemas.openxmlformats.org/officeDocument/2006/relationships/image" Target="../media/image175.png"/><Relationship Id="rId4" Type="http://schemas.openxmlformats.org/officeDocument/2006/relationships/image" Target="../media/image118.jpg"/><Relationship Id="rId9" Type="http://schemas.openxmlformats.org/officeDocument/2006/relationships/image" Target="../media/image119.jpeg"/><Relationship Id="rId14" Type="http://schemas.openxmlformats.org/officeDocument/2006/relationships/image" Target="../media/image41.jpeg"/><Relationship Id="rId22" Type="http://schemas.openxmlformats.org/officeDocument/2006/relationships/image" Target="../media/image31.jpeg"/><Relationship Id="rId27" Type="http://schemas.openxmlformats.org/officeDocument/2006/relationships/image" Target="../media/image47.png"/><Relationship Id="rId30" Type="http://schemas.openxmlformats.org/officeDocument/2006/relationships/image" Target="../media/image174.jpg"/><Relationship Id="rId8" Type="http://schemas.microsoft.com/office/2007/relationships/hdphoto" Target="../media/hdphoto2.wdp"/></Relationships>
</file>

<file path=ppt/slides/_rels/slide89.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74.jpg"/><Relationship Id="rId1" Type="http://schemas.openxmlformats.org/officeDocument/2006/relationships/slideLayout" Target="../slideLayouts/slideLayout2.xml"/><Relationship Id="rId4" Type="http://schemas.openxmlformats.org/officeDocument/2006/relationships/image" Target="../media/image188.jpeg"/></Relationships>
</file>

<file path=ppt/slides/_rels/slide99.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g"/><Relationship Id="rId1" Type="http://schemas.openxmlformats.org/officeDocument/2006/relationships/slideLayout" Target="../slideLayouts/slideLayout2.xml"/><Relationship Id="rId4" Type="http://schemas.openxmlformats.org/officeDocument/2006/relationships/image" Target="../media/image18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 y="-1"/>
            <a:ext cx="12180205" cy="6970193"/>
          </a:xfrm>
          <a:prstGeom prst="rect">
            <a:avLst/>
          </a:prstGeom>
        </p:spPr>
      </p:pic>
      <p:sp>
        <p:nvSpPr>
          <p:cNvPr id="19" name="矩形 18"/>
          <p:cNvSpPr/>
          <p:nvPr/>
        </p:nvSpPr>
        <p:spPr>
          <a:xfrm>
            <a:off x="-175424" y="-111800"/>
            <a:ext cx="12545648" cy="6969800"/>
          </a:xfrm>
          <a:prstGeom prst="rect">
            <a:avLst/>
          </a:prstGeom>
          <a:solidFill>
            <a:srgbClr val="D9D9D9">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794" y="1772816"/>
            <a:ext cx="12188129" cy="23762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3"/>
          <p:cNvSpPr txBox="1"/>
          <p:nvPr/>
        </p:nvSpPr>
        <p:spPr>
          <a:xfrm>
            <a:off x="466253" y="-168822"/>
            <a:ext cx="10845800" cy="2867025"/>
          </a:xfrm>
          <a:prstGeom prst="rect">
            <a:avLst/>
          </a:prstGeom>
        </p:spPr>
        <p:txBody>
          <a:bodyPr vert="horz" lIns="73720" tIns="36860" rIns="73720" bIns="36860" rtlCol="0" anchor="b" anchorCtr="0">
            <a:normAutofit/>
          </a:bodyPr>
          <a:lstStyle>
            <a:lvl1pPr algn="l" defTabSz="1132840" rtl="0" eaLnBrk="1" latinLnBrk="0" hangingPunct="1">
              <a:lnSpc>
                <a:spcPct val="90000"/>
              </a:lnSpc>
              <a:spcBef>
                <a:spcPct val="0"/>
              </a:spcBef>
              <a:buNone/>
              <a:defRPr sz="4955" b="1" kern="1200">
                <a:solidFill>
                  <a:schemeClr val="bg1"/>
                </a:solidFill>
                <a:latin typeface="+mj-lt"/>
                <a:ea typeface="+mj-ea"/>
                <a:cs typeface="+mj-cs"/>
              </a:defRPr>
            </a:lvl1pPr>
          </a:lstStyle>
          <a:p>
            <a:pPr defTabSz="913130">
              <a:defRPr/>
            </a:pPr>
            <a:r>
              <a:rPr lang="zh-CN" altLang="en-US" sz="5400" dirty="0" smtClean="0">
                <a:solidFill>
                  <a:srgbClr val="525252"/>
                </a:solidFill>
                <a:latin typeface="Arial" panose="020B0604020202020204"/>
                <a:ea typeface="微软雅黑" panose="020B0503020204020204" charset="-122"/>
              </a:rPr>
              <a:t>河南升龙项目整改思路简报</a:t>
            </a:r>
            <a:endParaRPr lang="zh-CN" altLang="en-US" sz="5400" dirty="0">
              <a:solidFill>
                <a:srgbClr val="525252"/>
              </a:solidFill>
              <a:latin typeface="Arial" panose="020B0604020202020204"/>
              <a:ea typeface="微软雅黑" panose="020B0503020204020204" charset="-122"/>
            </a:endParaRPr>
          </a:p>
        </p:txBody>
      </p:sp>
      <p:grpSp>
        <p:nvGrpSpPr>
          <p:cNvPr id="10" name="Group 4"/>
          <p:cNvGrpSpPr>
            <a:grpSpLocks noChangeAspect="1"/>
          </p:cNvGrpSpPr>
          <p:nvPr/>
        </p:nvGrpSpPr>
        <p:grpSpPr bwMode="auto">
          <a:xfrm>
            <a:off x="11089357" y="6330199"/>
            <a:ext cx="1110566" cy="353234"/>
            <a:chOff x="1291" y="-412"/>
            <a:chExt cx="1572" cy="500"/>
          </a:xfrm>
        </p:grpSpPr>
        <p:sp>
          <p:nvSpPr>
            <p:cNvPr id="11" name="AutoShape 3"/>
            <p:cNvSpPr>
              <a:spLocks noChangeAspect="1" noChangeArrowheads="1" noTextEdit="1"/>
            </p:cNvSpPr>
            <p:nvPr/>
          </p:nvSpPr>
          <p:spPr bwMode="auto">
            <a:xfrm>
              <a:off x="1291" y="-412"/>
              <a:ext cx="1572"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8" tIns="45674" rIns="91348" bIns="45674" numCol="1" anchor="t" anchorCtr="0" compatLnSpc="1"/>
            <a:lstStyle/>
            <a:p>
              <a:pPr defTabSz="913765"/>
              <a:endParaRPr lang="zh-CN" altLang="en-US" sz="1800" dirty="0">
                <a:solidFill>
                  <a:schemeClr val="bg2">
                    <a:lumMod val="75000"/>
                  </a:schemeClr>
                </a:solidFill>
                <a:latin typeface="微软雅黑" panose="020B0503020204020204" charset="-122"/>
                <a:ea typeface="微软雅黑" panose="020B0503020204020204" charset="-122"/>
              </a:endParaRPr>
            </a:p>
          </p:txBody>
        </p:sp>
        <p:sp>
          <p:nvSpPr>
            <p:cNvPr id="12" name="Freeform 5"/>
            <p:cNvSpPr/>
            <p:nvPr/>
          </p:nvSpPr>
          <p:spPr bwMode="auto">
            <a:xfrm>
              <a:off x="1293" y="-400"/>
              <a:ext cx="534" cy="479"/>
            </a:xfrm>
            <a:custGeom>
              <a:avLst/>
              <a:gdLst>
                <a:gd name="T0" fmla="*/ 0 w 534"/>
                <a:gd name="T1" fmla="*/ 0 h 479"/>
                <a:gd name="T2" fmla="*/ 193 w 534"/>
                <a:gd name="T3" fmla="*/ 0 h 479"/>
                <a:gd name="T4" fmla="*/ 267 w 534"/>
                <a:gd name="T5" fmla="*/ 291 h 479"/>
                <a:gd name="T6" fmla="*/ 341 w 534"/>
                <a:gd name="T7" fmla="*/ 0 h 479"/>
                <a:gd name="T8" fmla="*/ 534 w 534"/>
                <a:gd name="T9" fmla="*/ 0 h 479"/>
                <a:gd name="T10" fmla="*/ 534 w 534"/>
                <a:gd name="T11" fmla="*/ 479 h 479"/>
                <a:gd name="T12" fmla="*/ 415 w 534"/>
                <a:gd name="T13" fmla="*/ 479 h 479"/>
                <a:gd name="T14" fmla="*/ 415 w 534"/>
                <a:gd name="T15" fmla="*/ 113 h 479"/>
                <a:gd name="T16" fmla="*/ 322 w 534"/>
                <a:gd name="T17" fmla="*/ 479 h 479"/>
                <a:gd name="T18" fmla="*/ 212 w 534"/>
                <a:gd name="T19" fmla="*/ 479 h 479"/>
                <a:gd name="T20" fmla="*/ 119 w 534"/>
                <a:gd name="T21" fmla="*/ 113 h 479"/>
                <a:gd name="T22" fmla="*/ 119 w 534"/>
                <a:gd name="T23" fmla="*/ 479 h 479"/>
                <a:gd name="T24" fmla="*/ 0 w 534"/>
                <a:gd name="T25" fmla="*/ 479 h 479"/>
                <a:gd name="T26" fmla="*/ 0 w 534"/>
                <a:gd name="T2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4" h="479">
                  <a:moveTo>
                    <a:pt x="0" y="0"/>
                  </a:moveTo>
                  <a:lnTo>
                    <a:pt x="193" y="0"/>
                  </a:lnTo>
                  <a:lnTo>
                    <a:pt x="267" y="291"/>
                  </a:lnTo>
                  <a:lnTo>
                    <a:pt x="341" y="0"/>
                  </a:lnTo>
                  <a:lnTo>
                    <a:pt x="534" y="0"/>
                  </a:lnTo>
                  <a:lnTo>
                    <a:pt x="534" y="479"/>
                  </a:lnTo>
                  <a:lnTo>
                    <a:pt x="415" y="479"/>
                  </a:lnTo>
                  <a:lnTo>
                    <a:pt x="415" y="113"/>
                  </a:lnTo>
                  <a:lnTo>
                    <a:pt x="322" y="479"/>
                  </a:lnTo>
                  <a:lnTo>
                    <a:pt x="212" y="479"/>
                  </a:lnTo>
                  <a:lnTo>
                    <a:pt x="119" y="113"/>
                  </a:lnTo>
                  <a:lnTo>
                    <a:pt x="119" y="479"/>
                  </a:lnTo>
                  <a:lnTo>
                    <a:pt x="0" y="47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348" tIns="45674" rIns="91348" bIns="45674" numCol="1" anchor="t" anchorCtr="0" compatLnSpc="1"/>
            <a:lstStyle/>
            <a:p>
              <a:pPr defTabSz="913765"/>
              <a:endParaRPr lang="zh-CN" altLang="en-US" sz="1800" dirty="0">
                <a:solidFill>
                  <a:schemeClr val="bg2">
                    <a:lumMod val="75000"/>
                  </a:schemeClr>
                </a:solidFill>
                <a:latin typeface="微软雅黑" panose="020B0503020204020204" charset="-122"/>
                <a:ea typeface="微软雅黑" panose="020B0503020204020204" charset="-122"/>
              </a:endParaRPr>
            </a:p>
          </p:txBody>
        </p:sp>
        <p:sp>
          <p:nvSpPr>
            <p:cNvPr id="13" name="Freeform 6"/>
            <p:cNvSpPr>
              <a:spLocks noEditPoints="1"/>
            </p:cNvSpPr>
            <p:nvPr/>
          </p:nvSpPr>
          <p:spPr bwMode="auto">
            <a:xfrm>
              <a:off x="1882" y="-400"/>
              <a:ext cx="516" cy="479"/>
            </a:xfrm>
            <a:custGeom>
              <a:avLst/>
              <a:gdLst>
                <a:gd name="T0" fmla="*/ 340 w 516"/>
                <a:gd name="T1" fmla="*/ 399 h 479"/>
                <a:gd name="T2" fmla="*/ 174 w 516"/>
                <a:gd name="T3" fmla="*/ 399 h 479"/>
                <a:gd name="T4" fmla="*/ 150 w 516"/>
                <a:gd name="T5" fmla="*/ 479 h 479"/>
                <a:gd name="T6" fmla="*/ 0 w 516"/>
                <a:gd name="T7" fmla="*/ 479 h 479"/>
                <a:gd name="T8" fmla="*/ 178 w 516"/>
                <a:gd name="T9" fmla="*/ 0 h 479"/>
                <a:gd name="T10" fmla="*/ 338 w 516"/>
                <a:gd name="T11" fmla="*/ 0 h 479"/>
                <a:gd name="T12" fmla="*/ 516 w 516"/>
                <a:gd name="T13" fmla="*/ 479 h 479"/>
                <a:gd name="T14" fmla="*/ 364 w 516"/>
                <a:gd name="T15" fmla="*/ 479 h 479"/>
                <a:gd name="T16" fmla="*/ 340 w 516"/>
                <a:gd name="T17" fmla="*/ 399 h 479"/>
                <a:gd name="T18" fmla="*/ 309 w 516"/>
                <a:gd name="T19" fmla="*/ 296 h 479"/>
                <a:gd name="T20" fmla="*/ 257 w 516"/>
                <a:gd name="T21" fmla="*/ 123 h 479"/>
                <a:gd name="T22" fmla="*/ 204 w 516"/>
                <a:gd name="T23" fmla="*/ 296 h 479"/>
                <a:gd name="T24" fmla="*/ 309 w 516"/>
                <a:gd name="T25" fmla="*/ 296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6" h="479">
                  <a:moveTo>
                    <a:pt x="340" y="399"/>
                  </a:moveTo>
                  <a:lnTo>
                    <a:pt x="174" y="399"/>
                  </a:lnTo>
                  <a:lnTo>
                    <a:pt x="150" y="479"/>
                  </a:lnTo>
                  <a:lnTo>
                    <a:pt x="0" y="479"/>
                  </a:lnTo>
                  <a:lnTo>
                    <a:pt x="178" y="0"/>
                  </a:lnTo>
                  <a:lnTo>
                    <a:pt x="338" y="0"/>
                  </a:lnTo>
                  <a:lnTo>
                    <a:pt x="516" y="479"/>
                  </a:lnTo>
                  <a:lnTo>
                    <a:pt x="364" y="479"/>
                  </a:lnTo>
                  <a:lnTo>
                    <a:pt x="340" y="399"/>
                  </a:lnTo>
                  <a:close/>
                  <a:moveTo>
                    <a:pt x="309" y="296"/>
                  </a:moveTo>
                  <a:lnTo>
                    <a:pt x="257" y="123"/>
                  </a:lnTo>
                  <a:lnTo>
                    <a:pt x="204" y="296"/>
                  </a:lnTo>
                  <a:lnTo>
                    <a:pt x="309" y="29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348" tIns="45674" rIns="91348" bIns="45674" numCol="1" anchor="t" anchorCtr="0" compatLnSpc="1"/>
            <a:lstStyle/>
            <a:p>
              <a:pPr defTabSz="913765"/>
              <a:endParaRPr lang="zh-CN" altLang="en-US" sz="1800" dirty="0">
                <a:solidFill>
                  <a:schemeClr val="bg2">
                    <a:lumMod val="75000"/>
                  </a:schemeClr>
                </a:solidFill>
                <a:latin typeface="微软雅黑" panose="020B0503020204020204" charset="-122"/>
                <a:ea typeface="微软雅黑" panose="020B0503020204020204" charset="-122"/>
              </a:endParaRPr>
            </a:p>
          </p:txBody>
        </p:sp>
        <p:sp>
          <p:nvSpPr>
            <p:cNvPr id="14" name="Freeform 7"/>
            <p:cNvSpPr/>
            <p:nvPr/>
          </p:nvSpPr>
          <p:spPr bwMode="auto">
            <a:xfrm>
              <a:off x="2429" y="-410"/>
              <a:ext cx="432" cy="498"/>
            </a:xfrm>
            <a:custGeom>
              <a:avLst/>
              <a:gdLst>
                <a:gd name="T0" fmla="*/ 0 w 181"/>
                <a:gd name="T1" fmla="*/ 137 h 207"/>
                <a:gd name="T2" fmla="*/ 58 w 181"/>
                <a:gd name="T3" fmla="*/ 133 h 207"/>
                <a:gd name="T4" fmla="*/ 66 w 181"/>
                <a:gd name="T5" fmla="*/ 155 h 207"/>
                <a:gd name="T6" fmla="*/ 93 w 181"/>
                <a:gd name="T7" fmla="*/ 167 h 207"/>
                <a:gd name="T8" fmla="*/ 114 w 181"/>
                <a:gd name="T9" fmla="*/ 161 h 207"/>
                <a:gd name="T10" fmla="*/ 121 w 181"/>
                <a:gd name="T11" fmla="*/ 147 h 207"/>
                <a:gd name="T12" fmla="*/ 114 w 181"/>
                <a:gd name="T13" fmla="*/ 133 h 207"/>
                <a:gd name="T14" fmla="*/ 82 w 181"/>
                <a:gd name="T15" fmla="*/ 121 h 207"/>
                <a:gd name="T16" fmla="*/ 24 w 181"/>
                <a:gd name="T17" fmla="*/ 97 h 207"/>
                <a:gd name="T18" fmla="*/ 7 w 181"/>
                <a:gd name="T19" fmla="*/ 59 h 207"/>
                <a:gd name="T20" fmla="*/ 16 w 181"/>
                <a:gd name="T21" fmla="*/ 29 h 207"/>
                <a:gd name="T22" fmla="*/ 43 w 181"/>
                <a:gd name="T23" fmla="*/ 8 h 207"/>
                <a:gd name="T24" fmla="*/ 92 w 181"/>
                <a:gd name="T25" fmla="*/ 0 h 207"/>
                <a:gd name="T26" fmla="*/ 150 w 181"/>
                <a:gd name="T27" fmla="*/ 14 h 207"/>
                <a:gd name="T28" fmla="*/ 174 w 181"/>
                <a:gd name="T29" fmla="*/ 60 h 207"/>
                <a:gd name="T30" fmla="*/ 116 w 181"/>
                <a:gd name="T31" fmla="*/ 63 h 207"/>
                <a:gd name="T32" fmla="*/ 106 w 181"/>
                <a:gd name="T33" fmla="*/ 43 h 207"/>
                <a:gd name="T34" fmla="*/ 86 w 181"/>
                <a:gd name="T35" fmla="*/ 37 h 207"/>
                <a:gd name="T36" fmla="*/ 70 w 181"/>
                <a:gd name="T37" fmla="*/ 42 h 207"/>
                <a:gd name="T38" fmla="*/ 64 w 181"/>
                <a:gd name="T39" fmla="*/ 53 h 207"/>
                <a:gd name="T40" fmla="*/ 69 w 181"/>
                <a:gd name="T41" fmla="*/ 62 h 207"/>
                <a:gd name="T42" fmla="*/ 89 w 181"/>
                <a:gd name="T43" fmla="*/ 69 h 207"/>
                <a:gd name="T44" fmla="*/ 147 w 181"/>
                <a:gd name="T45" fmla="*/ 86 h 207"/>
                <a:gd name="T46" fmla="*/ 173 w 181"/>
                <a:gd name="T47" fmla="*/ 109 h 207"/>
                <a:gd name="T48" fmla="*/ 181 w 181"/>
                <a:gd name="T49" fmla="*/ 138 h 207"/>
                <a:gd name="T50" fmla="*/ 170 w 181"/>
                <a:gd name="T51" fmla="*/ 174 h 207"/>
                <a:gd name="T52" fmla="*/ 140 w 181"/>
                <a:gd name="T53" fmla="*/ 198 h 207"/>
                <a:gd name="T54" fmla="*/ 92 w 181"/>
                <a:gd name="T55" fmla="*/ 207 h 207"/>
                <a:gd name="T56" fmla="*/ 22 w 181"/>
                <a:gd name="T57" fmla="*/ 187 h 207"/>
                <a:gd name="T58" fmla="*/ 0 w 181"/>
                <a:gd name="T59" fmla="*/ 13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207">
                  <a:moveTo>
                    <a:pt x="0" y="137"/>
                  </a:moveTo>
                  <a:cubicBezTo>
                    <a:pt x="58" y="133"/>
                    <a:pt x="58" y="133"/>
                    <a:pt x="58" y="133"/>
                  </a:cubicBezTo>
                  <a:cubicBezTo>
                    <a:pt x="60" y="143"/>
                    <a:pt x="62" y="150"/>
                    <a:pt x="66" y="155"/>
                  </a:cubicBezTo>
                  <a:cubicBezTo>
                    <a:pt x="72" y="163"/>
                    <a:pt x="81" y="167"/>
                    <a:pt x="93" y="167"/>
                  </a:cubicBezTo>
                  <a:cubicBezTo>
                    <a:pt x="102" y="167"/>
                    <a:pt x="109" y="165"/>
                    <a:pt x="114" y="161"/>
                  </a:cubicBezTo>
                  <a:cubicBezTo>
                    <a:pt x="118" y="157"/>
                    <a:pt x="121" y="152"/>
                    <a:pt x="121" y="147"/>
                  </a:cubicBezTo>
                  <a:cubicBezTo>
                    <a:pt x="121" y="142"/>
                    <a:pt x="118" y="137"/>
                    <a:pt x="114" y="133"/>
                  </a:cubicBezTo>
                  <a:cubicBezTo>
                    <a:pt x="109" y="129"/>
                    <a:pt x="99" y="125"/>
                    <a:pt x="82" y="121"/>
                  </a:cubicBezTo>
                  <a:cubicBezTo>
                    <a:pt x="55" y="115"/>
                    <a:pt x="36" y="107"/>
                    <a:pt x="24" y="97"/>
                  </a:cubicBezTo>
                  <a:cubicBezTo>
                    <a:pt x="13" y="87"/>
                    <a:pt x="7" y="74"/>
                    <a:pt x="7" y="59"/>
                  </a:cubicBezTo>
                  <a:cubicBezTo>
                    <a:pt x="7" y="48"/>
                    <a:pt x="10" y="39"/>
                    <a:pt x="16" y="29"/>
                  </a:cubicBezTo>
                  <a:cubicBezTo>
                    <a:pt x="22" y="20"/>
                    <a:pt x="31" y="13"/>
                    <a:pt x="43" y="8"/>
                  </a:cubicBezTo>
                  <a:cubicBezTo>
                    <a:pt x="55" y="3"/>
                    <a:pt x="71" y="0"/>
                    <a:pt x="92" y="0"/>
                  </a:cubicBezTo>
                  <a:cubicBezTo>
                    <a:pt x="117" y="0"/>
                    <a:pt x="137" y="5"/>
                    <a:pt x="150" y="14"/>
                  </a:cubicBezTo>
                  <a:cubicBezTo>
                    <a:pt x="164" y="24"/>
                    <a:pt x="172" y="39"/>
                    <a:pt x="174" y="60"/>
                  </a:cubicBezTo>
                  <a:cubicBezTo>
                    <a:pt x="116" y="63"/>
                    <a:pt x="116" y="63"/>
                    <a:pt x="116" y="63"/>
                  </a:cubicBezTo>
                  <a:cubicBezTo>
                    <a:pt x="114" y="54"/>
                    <a:pt x="111" y="47"/>
                    <a:pt x="106" y="43"/>
                  </a:cubicBezTo>
                  <a:cubicBezTo>
                    <a:pt x="101" y="39"/>
                    <a:pt x="94" y="37"/>
                    <a:pt x="86" y="37"/>
                  </a:cubicBezTo>
                  <a:cubicBezTo>
                    <a:pt x="79" y="37"/>
                    <a:pt x="73" y="39"/>
                    <a:pt x="70" y="42"/>
                  </a:cubicBezTo>
                  <a:cubicBezTo>
                    <a:pt x="66" y="45"/>
                    <a:pt x="64" y="49"/>
                    <a:pt x="64" y="53"/>
                  </a:cubicBezTo>
                  <a:cubicBezTo>
                    <a:pt x="64" y="56"/>
                    <a:pt x="66" y="59"/>
                    <a:pt x="69" y="62"/>
                  </a:cubicBezTo>
                  <a:cubicBezTo>
                    <a:pt x="71" y="64"/>
                    <a:pt x="78" y="67"/>
                    <a:pt x="89" y="69"/>
                  </a:cubicBezTo>
                  <a:cubicBezTo>
                    <a:pt x="116" y="75"/>
                    <a:pt x="136" y="81"/>
                    <a:pt x="147" y="86"/>
                  </a:cubicBezTo>
                  <a:cubicBezTo>
                    <a:pt x="159" y="92"/>
                    <a:pt x="167" y="100"/>
                    <a:pt x="173" y="109"/>
                  </a:cubicBezTo>
                  <a:cubicBezTo>
                    <a:pt x="178" y="117"/>
                    <a:pt x="181" y="127"/>
                    <a:pt x="181" y="138"/>
                  </a:cubicBezTo>
                  <a:cubicBezTo>
                    <a:pt x="181" y="151"/>
                    <a:pt x="177" y="163"/>
                    <a:pt x="170" y="174"/>
                  </a:cubicBezTo>
                  <a:cubicBezTo>
                    <a:pt x="163" y="184"/>
                    <a:pt x="153" y="193"/>
                    <a:pt x="140" y="198"/>
                  </a:cubicBezTo>
                  <a:cubicBezTo>
                    <a:pt x="128" y="204"/>
                    <a:pt x="112" y="207"/>
                    <a:pt x="92" y="207"/>
                  </a:cubicBezTo>
                  <a:cubicBezTo>
                    <a:pt x="58" y="207"/>
                    <a:pt x="35" y="200"/>
                    <a:pt x="22" y="187"/>
                  </a:cubicBezTo>
                  <a:cubicBezTo>
                    <a:pt x="9" y="174"/>
                    <a:pt x="1" y="157"/>
                    <a:pt x="0" y="1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348" tIns="45674" rIns="91348" bIns="45674" numCol="1" anchor="t" anchorCtr="0" compatLnSpc="1"/>
            <a:lstStyle/>
            <a:p>
              <a:pPr defTabSz="913765"/>
              <a:endParaRPr lang="zh-CN" altLang="en-US" sz="1800" dirty="0">
                <a:solidFill>
                  <a:schemeClr val="bg2">
                    <a:lumMod val="75000"/>
                  </a:schemeClr>
                </a:solidFill>
                <a:latin typeface="微软雅黑" panose="020B0503020204020204" charset="-122"/>
                <a:ea typeface="微软雅黑" panose="020B0503020204020204" charset="-122"/>
              </a:endParaRPr>
            </a:p>
          </p:txBody>
        </p:sp>
      </p:grpSp>
      <p:sp>
        <p:nvSpPr>
          <p:cNvPr id="15" name="矩形 14"/>
          <p:cNvSpPr/>
          <p:nvPr/>
        </p:nvSpPr>
        <p:spPr>
          <a:xfrm>
            <a:off x="-5121" y="6673194"/>
            <a:ext cx="12205043" cy="296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50" dirty="0">
              <a:solidFill>
                <a:schemeClr val="bg2">
                  <a:lumMod val="75000"/>
                </a:schemeClr>
              </a:solidFill>
              <a:ea typeface="微软雅黑" panose="020B0503020204020204" charset="-122"/>
            </a:endParaRPr>
          </a:p>
        </p:txBody>
      </p:sp>
      <p:cxnSp>
        <p:nvCxnSpPr>
          <p:cNvPr id="9" name="直接连接符 8"/>
          <p:cNvCxnSpPr/>
          <p:nvPr/>
        </p:nvCxnSpPr>
        <p:spPr>
          <a:xfrm>
            <a:off x="-2445171" y="2869701"/>
            <a:ext cx="8911539" cy="0"/>
          </a:xfrm>
          <a:prstGeom prst="line">
            <a:avLst/>
          </a:prstGeom>
          <a:ln w="38100">
            <a:solidFill>
              <a:schemeClr val="bg1">
                <a:alpha val="70000"/>
              </a:schemeClr>
            </a:solidFill>
          </a:ln>
          <a:effectLst/>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24195" y="446019"/>
            <a:ext cx="8829391" cy="6073111"/>
            <a:chOff x="2624909" y="446437"/>
            <a:chExt cx="8829391" cy="6073111"/>
          </a:xfrm>
        </p:grpSpPr>
        <p:pic>
          <p:nvPicPr>
            <p:cNvPr id="9" name="图片 8" descr="C:\Users\mas108\Desktop\20191115172823790877x.jpg20191115172823790877x"/>
            <p:cNvPicPr>
              <a:picLocks noChangeAspect="1"/>
            </p:cNvPicPr>
            <p:nvPr/>
          </p:nvPicPr>
          <p:blipFill>
            <a:blip r:embed="rId2"/>
            <a:srcRect l="3276" t="1634" r="3822" b="54039"/>
            <a:stretch>
              <a:fillRect/>
            </a:stretch>
          </p:blipFill>
          <p:spPr>
            <a:xfrm>
              <a:off x="6506212" y="446437"/>
              <a:ext cx="4948088" cy="3155311"/>
            </a:xfrm>
            <a:prstGeom prst="rect">
              <a:avLst/>
            </a:prstGeom>
            <a:noFill/>
            <a:ln w="9525">
              <a:noFill/>
            </a:ln>
          </p:spPr>
        </p:pic>
        <p:pic>
          <p:nvPicPr>
            <p:cNvPr id="10" name="图片 9" descr="C:\Users\mas108\Desktop\20193811251968477x.jpg20193811251968477x"/>
            <p:cNvPicPr>
              <a:picLocks noChangeAspect="1"/>
            </p:cNvPicPr>
            <p:nvPr/>
          </p:nvPicPr>
          <p:blipFill>
            <a:blip r:embed="rId3" cstate="print"/>
            <a:srcRect t="11626" b="2424"/>
            <a:stretch>
              <a:fillRect/>
            </a:stretch>
          </p:blipFill>
          <p:spPr>
            <a:xfrm>
              <a:off x="6506212" y="3683504"/>
              <a:ext cx="4948088" cy="2835626"/>
            </a:xfrm>
            <a:prstGeom prst="rect">
              <a:avLst/>
            </a:prstGeom>
            <a:noFill/>
            <a:ln w="9525">
              <a:noFill/>
            </a:ln>
          </p:spPr>
        </p:pic>
        <p:pic>
          <p:nvPicPr>
            <p:cNvPr id="13" name="图片 12" descr="微信图片_20200903195804"/>
            <p:cNvPicPr>
              <a:picLocks noChangeAspect="1"/>
            </p:cNvPicPr>
            <p:nvPr/>
          </p:nvPicPr>
          <p:blipFill>
            <a:blip r:embed="rId4"/>
            <a:srcRect t="7969" b="8077"/>
            <a:stretch>
              <a:fillRect/>
            </a:stretch>
          </p:blipFill>
          <p:spPr>
            <a:xfrm>
              <a:off x="2624909" y="446437"/>
              <a:ext cx="3828281" cy="6073111"/>
            </a:xfrm>
            <a:prstGeom prst="rect">
              <a:avLst/>
            </a:prstGeom>
          </p:spPr>
        </p:pic>
      </p:grpSp>
    </p:spTree>
    <p:extLst>
      <p:ext uri="{BB962C8B-B14F-4D97-AF65-F5344CB8AC3E}">
        <p14:creationId xmlns:p14="http://schemas.microsoft.com/office/powerpoint/2010/main" val="1864506698"/>
      </p:ext>
    </p:extLst>
  </p:cSld>
  <p:clrMapOvr>
    <a:masterClrMapping/>
  </p:clrMapOvr>
  <p:transition spd="med">
    <p:pull/>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40374"/>
          <a:stretch/>
        </p:blipFill>
        <p:spPr>
          <a:xfrm>
            <a:off x="4308764" y="1054274"/>
            <a:ext cx="7232452" cy="2874934"/>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37846"/>
          <a:stretch/>
        </p:blipFill>
        <p:spPr>
          <a:xfrm>
            <a:off x="4308764" y="3970773"/>
            <a:ext cx="7232452" cy="2893241"/>
          </a:xfrm>
          <a:prstGeom prst="rect">
            <a:avLst/>
          </a:prstGeom>
        </p:spPr>
      </p:pic>
      <p:sp>
        <p:nvSpPr>
          <p:cNvPr id="14" name="文本框 13"/>
          <p:cNvSpPr txBox="1"/>
          <p:nvPr/>
        </p:nvSpPr>
        <p:spPr>
          <a:xfrm>
            <a:off x="1737809" y="383471"/>
            <a:ext cx="4039536"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a:t>
            </a:r>
            <a:r>
              <a:rPr lang="en-US" altLang="zh-CN" sz="4000" b="1" dirty="0" smtClean="0">
                <a:solidFill>
                  <a:schemeClr val="tx1">
                    <a:lumMod val="75000"/>
                    <a:lumOff val="25000"/>
                  </a:schemeClr>
                </a:solidFill>
                <a:latin typeface="微软雅黑" panose="020B0503020204020204" charset="-122"/>
                <a:ea typeface="微软雅黑" panose="020B0503020204020204" charset="-122"/>
              </a:rPr>
              <a:t> </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地坪</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081" y="2178119"/>
            <a:ext cx="2926548" cy="2059969"/>
          </a:xfrm>
          <a:prstGeom prst="rect">
            <a:avLst/>
          </a:prstGeom>
        </p:spPr>
      </p:pic>
      <p:sp>
        <p:nvSpPr>
          <p:cNvPr id="10" name="椭圆 9"/>
          <p:cNvSpPr/>
          <p:nvPr/>
        </p:nvSpPr>
        <p:spPr>
          <a:xfrm rot="2551537">
            <a:off x="1269883" y="2536246"/>
            <a:ext cx="256854" cy="1173880"/>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5400000">
            <a:off x="2202243" y="1994786"/>
            <a:ext cx="256854" cy="961213"/>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92081" y="4433298"/>
            <a:ext cx="3433622" cy="1061829"/>
          </a:xfrm>
          <a:prstGeom prst="rect">
            <a:avLst/>
          </a:prstGeom>
          <a:noFill/>
        </p:spPr>
        <p:txBody>
          <a:bodyPr wrap="square" rtlCol="0">
            <a:spAutoFit/>
          </a:bodyPr>
          <a:lstStyle/>
          <a:p>
            <a:pPr>
              <a:lnSpc>
                <a:spcPct val="150000"/>
              </a:lnSpc>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各层地坪</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采用几何形地坪，凸显空间立体感时尚感，将空间个性鲜明呈现。</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4797354"/>
      </p:ext>
    </p:extLst>
  </p:cSld>
  <p:clrMapOvr>
    <a:masterClrMapping/>
  </p:clrMapOvr>
  <p:transition spd="med">
    <p:pull/>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1737809" y="383471"/>
            <a:ext cx="4039536"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a:t>
            </a:r>
            <a:r>
              <a:rPr lang="en-US" altLang="zh-CN" sz="4000" b="1" dirty="0" smtClean="0">
                <a:solidFill>
                  <a:schemeClr val="tx1">
                    <a:lumMod val="75000"/>
                    <a:lumOff val="25000"/>
                  </a:schemeClr>
                </a:solidFill>
                <a:latin typeface="微软雅黑" panose="020B0503020204020204" charset="-122"/>
                <a:ea typeface="微软雅黑" panose="020B0503020204020204" charset="-122"/>
              </a:rPr>
              <a:t> </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扶梯</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636" y="2178119"/>
            <a:ext cx="2926548" cy="2059969"/>
          </a:xfrm>
          <a:prstGeom prst="rect">
            <a:avLst/>
          </a:prstGeom>
        </p:spPr>
      </p:pic>
      <p:sp>
        <p:nvSpPr>
          <p:cNvPr id="8" name="椭圆 7"/>
          <p:cNvSpPr/>
          <p:nvPr/>
        </p:nvSpPr>
        <p:spPr>
          <a:xfrm rot="5400000">
            <a:off x="2041850" y="2386573"/>
            <a:ext cx="159931" cy="22455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2499744" y="2324931"/>
            <a:ext cx="159931" cy="22455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5400000">
            <a:off x="1583632" y="2836926"/>
            <a:ext cx="159931" cy="22455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5400000">
            <a:off x="1128662" y="3256454"/>
            <a:ext cx="159931" cy="22455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5400000">
            <a:off x="770587" y="3416385"/>
            <a:ext cx="159931" cy="22455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79636" y="4433298"/>
            <a:ext cx="3433622" cy="1384995"/>
          </a:xfrm>
          <a:prstGeom prst="rect">
            <a:avLst/>
          </a:prstGeom>
          <a:noFill/>
        </p:spPr>
        <p:txBody>
          <a:bodyPr wrap="square" rtlCol="0">
            <a:spAutoFit/>
          </a:bodyPr>
          <a:lstStyle/>
          <a:p>
            <a:pPr>
              <a:lnSpc>
                <a:spcPct val="150000"/>
              </a:lnSpc>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垂直亮点</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采用在扶手玻璃或扶梯侧增加色彩等方式，将垂直扶梯形成一个巨大的个性表达区，引领垂直动线的时尚个性感。</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6629" y="994850"/>
            <a:ext cx="3819735" cy="572960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323" y="994743"/>
            <a:ext cx="3823209" cy="5734813"/>
          </a:xfrm>
          <a:prstGeom prst="rect">
            <a:avLst/>
          </a:prstGeom>
        </p:spPr>
      </p:pic>
    </p:spTree>
    <p:extLst>
      <p:ext uri="{BB962C8B-B14F-4D97-AF65-F5344CB8AC3E}">
        <p14:creationId xmlns:p14="http://schemas.microsoft.com/office/powerpoint/2010/main" val="2866573283"/>
      </p:ext>
    </p:extLst>
  </p:cSld>
  <p:clrMapOvr>
    <a:masterClrMapping/>
  </p:clrMapOvr>
  <p:transition spd="med">
    <p:pull/>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1737809" y="383471"/>
            <a:ext cx="4039536"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a:t>
            </a:r>
            <a:r>
              <a:rPr lang="en-US" altLang="zh-CN" sz="4000" b="1" dirty="0" smtClean="0">
                <a:solidFill>
                  <a:schemeClr val="tx1">
                    <a:lumMod val="75000"/>
                    <a:lumOff val="25000"/>
                  </a:schemeClr>
                </a:solidFill>
                <a:latin typeface="微软雅黑" panose="020B0503020204020204" charset="-122"/>
                <a:ea typeface="微软雅黑" panose="020B0503020204020204" charset="-122"/>
              </a:rPr>
              <a:t> </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包柱</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616" y="1800052"/>
            <a:ext cx="2926548" cy="2059969"/>
          </a:xfrm>
          <a:prstGeom prst="rect">
            <a:avLst/>
          </a:prstGeom>
        </p:spPr>
      </p:pic>
      <p:sp>
        <p:nvSpPr>
          <p:cNvPr id="8" name="椭圆 7"/>
          <p:cNvSpPr/>
          <p:nvPr/>
        </p:nvSpPr>
        <p:spPr>
          <a:xfrm rot="5400000">
            <a:off x="1841924" y="2026829"/>
            <a:ext cx="159931" cy="22455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2629700" y="1946863"/>
            <a:ext cx="159931" cy="22455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58616" y="4119110"/>
            <a:ext cx="3070960" cy="1708160"/>
          </a:xfrm>
          <a:prstGeom prst="rect">
            <a:avLst/>
          </a:prstGeom>
          <a:noFill/>
        </p:spPr>
        <p:txBody>
          <a:bodyPr wrap="square" rtlCol="0">
            <a:spAutoFit/>
          </a:bodyPr>
          <a:lstStyle/>
          <a:p>
            <a:pPr>
              <a:lnSpc>
                <a:spcPct val="150000"/>
              </a:lnSpc>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垂直亮点</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商场一共有个两个挑空区域有裸露柱体，设计采用与</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box</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呼应的几何形包柱，让柱体融入空间，形成时尚动感，又具有指示功能的艺术品。</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349" y="1871259"/>
            <a:ext cx="2568101" cy="385215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8506" y="1871259"/>
            <a:ext cx="5778227" cy="3852152"/>
          </a:xfrm>
          <a:prstGeom prst="rect">
            <a:avLst/>
          </a:prstGeom>
        </p:spPr>
      </p:pic>
    </p:spTree>
    <p:extLst>
      <p:ext uri="{BB962C8B-B14F-4D97-AF65-F5344CB8AC3E}">
        <p14:creationId xmlns:p14="http://schemas.microsoft.com/office/powerpoint/2010/main" val="4005143625"/>
      </p:ext>
    </p:extLst>
  </p:cSld>
  <p:clrMapOvr>
    <a:masterClrMapping/>
  </p:clrMapOvr>
  <p:transition spd="med">
    <p:pull/>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737809" y="383471"/>
            <a:ext cx="4039536"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a:t>
            </a:r>
            <a:r>
              <a:rPr lang="en-US" altLang="zh-CN" sz="4000" b="1" dirty="0" smtClean="0">
                <a:solidFill>
                  <a:schemeClr val="tx1">
                    <a:lumMod val="75000"/>
                    <a:lumOff val="25000"/>
                  </a:schemeClr>
                </a:solidFill>
                <a:latin typeface="微软雅黑" panose="020B0503020204020204" charset="-122"/>
                <a:ea typeface="微软雅黑" panose="020B0503020204020204" charset="-122"/>
              </a:rPr>
              <a:t> DP</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点位</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1170" y="93405"/>
            <a:ext cx="5257740" cy="3169249"/>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1170" y="3322104"/>
            <a:ext cx="5257740" cy="3471082"/>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r="50594"/>
          <a:stretch/>
        </p:blipFill>
        <p:spPr>
          <a:xfrm>
            <a:off x="3370867" y="1643865"/>
            <a:ext cx="3460446" cy="514932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743" y="2158556"/>
            <a:ext cx="2926548" cy="2059969"/>
          </a:xfrm>
          <a:prstGeom prst="rect">
            <a:avLst/>
          </a:prstGeom>
        </p:spPr>
      </p:pic>
      <p:sp>
        <p:nvSpPr>
          <p:cNvPr id="10" name="椭圆 9"/>
          <p:cNvSpPr/>
          <p:nvPr/>
        </p:nvSpPr>
        <p:spPr>
          <a:xfrm rot="5400000">
            <a:off x="2108494" y="2346464"/>
            <a:ext cx="159931" cy="22455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2475529" y="2346465"/>
            <a:ext cx="159931" cy="22455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5400000">
            <a:off x="1180729" y="3040574"/>
            <a:ext cx="159931" cy="22455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5400000">
            <a:off x="895769" y="3230678"/>
            <a:ext cx="159931" cy="22455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2114" y="4337251"/>
            <a:ext cx="3055662" cy="1061829"/>
          </a:xfrm>
          <a:prstGeom prst="rect">
            <a:avLst/>
          </a:prstGeom>
          <a:noFill/>
        </p:spPr>
        <p:txBody>
          <a:bodyPr wrap="square" rtlCol="0">
            <a:spAutoFit/>
          </a:bodyPr>
          <a:lstStyle/>
          <a:p>
            <a:pPr>
              <a:lnSpc>
                <a:spcPct val="150000"/>
              </a:lnSpc>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垂直亮点</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在中庭空间采用互动装置艺术，将空间联动，增强空间趣味性与话题性。</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6422896"/>
      </p:ext>
    </p:extLst>
  </p:cSld>
  <p:clrMapOvr>
    <a:masterClrMapping/>
  </p:clrMapOvr>
  <p:transition spd="med">
    <p:pull/>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743" y="2041664"/>
            <a:ext cx="3033486" cy="2135242"/>
          </a:xfrm>
          <a:prstGeom prst="rect">
            <a:avLst/>
          </a:prstGeom>
        </p:spPr>
      </p:pic>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737809" y="383471"/>
            <a:ext cx="4039536"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a:t>
            </a:r>
            <a:r>
              <a:rPr lang="en-US" altLang="zh-CN" sz="4000" b="1" dirty="0" smtClean="0">
                <a:solidFill>
                  <a:schemeClr val="tx1">
                    <a:lumMod val="75000"/>
                    <a:lumOff val="25000"/>
                  </a:schemeClr>
                </a:solidFill>
                <a:latin typeface="微软雅黑" panose="020B0503020204020204" charset="-122"/>
                <a:ea typeface="微软雅黑" panose="020B0503020204020204" charset="-122"/>
              </a:rPr>
              <a:t> DP</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点位</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6" name="椭圆 15"/>
          <p:cNvSpPr/>
          <p:nvPr/>
        </p:nvSpPr>
        <p:spPr>
          <a:xfrm rot="5400000">
            <a:off x="256402" y="3669562"/>
            <a:ext cx="531742" cy="245496"/>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2114" y="4337251"/>
            <a:ext cx="3055662" cy="1061829"/>
          </a:xfrm>
          <a:prstGeom prst="rect">
            <a:avLst/>
          </a:prstGeom>
          <a:noFill/>
        </p:spPr>
        <p:txBody>
          <a:bodyPr wrap="square" rtlCol="0">
            <a:spAutoFit/>
          </a:bodyPr>
          <a:lstStyle/>
          <a:p>
            <a:pPr>
              <a:lnSpc>
                <a:spcPct val="150000"/>
              </a:lnSpc>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3F</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儿童区</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儿童区通过环形动线，增加互动亮点区域</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832" y="1384739"/>
            <a:ext cx="8758989" cy="5346883"/>
          </a:xfrm>
          <a:prstGeom prst="rect">
            <a:avLst/>
          </a:prstGeom>
        </p:spPr>
      </p:pic>
    </p:spTree>
    <p:extLst>
      <p:ext uri="{BB962C8B-B14F-4D97-AF65-F5344CB8AC3E}">
        <p14:creationId xmlns:p14="http://schemas.microsoft.com/office/powerpoint/2010/main" val="3463500933"/>
      </p:ext>
    </p:extLst>
  </p:cSld>
  <p:clrMapOvr>
    <a:masterClrMapping/>
  </p:clrMapOvr>
  <p:transition spd="med">
    <p:pull/>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34184"/>
          <a:stretch/>
        </p:blipFill>
        <p:spPr>
          <a:xfrm>
            <a:off x="246743" y="3657600"/>
            <a:ext cx="6979107" cy="308668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4490" y="383471"/>
            <a:ext cx="4608931" cy="6360816"/>
          </a:xfrm>
          <a:prstGeom prst="rect">
            <a:avLst/>
          </a:prstGeom>
        </p:spPr>
      </p:pic>
      <p:sp>
        <p:nvSpPr>
          <p:cNvPr id="8" name="文本框 7"/>
          <p:cNvSpPr txBox="1"/>
          <p:nvPr/>
        </p:nvSpPr>
        <p:spPr>
          <a:xfrm>
            <a:off x="1737809" y="383471"/>
            <a:ext cx="4039536"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a:t>
            </a:r>
            <a:r>
              <a:rPr lang="en-US" altLang="zh-CN" sz="4000" b="1" dirty="0" smtClean="0">
                <a:solidFill>
                  <a:schemeClr val="tx1">
                    <a:lumMod val="75000"/>
                    <a:lumOff val="25000"/>
                  </a:schemeClr>
                </a:solidFill>
                <a:latin typeface="微软雅黑" panose="020B0503020204020204" charset="-122"/>
                <a:ea typeface="微软雅黑" panose="020B0503020204020204" charset="-122"/>
              </a:rPr>
              <a:t> DP</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点位</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743" y="1437286"/>
            <a:ext cx="2926548" cy="2059969"/>
          </a:xfrm>
          <a:prstGeom prst="rect">
            <a:avLst/>
          </a:prstGeom>
        </p:spPr>
      </p:pic>
      <p:sp>
        <p:nvSpPr>
          <p:cNvPr id="13" name="椭圆 12"/>
          <p:cNvSpPr/>
          <p:nvPr/>
        </p:nvSpPr>
        <p:spPr>
          <a:xfrm rot="5400000">
            <a:off x="1508359" y="1763740"/>
            <a:ext cx="188960" cy="26993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5400000">
            <a:off x="690582" y="2652951"/>
            <a:ext cx="139837" cy="184507"/>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180949" y="2435426"/>
            <a:ext cx="3546008" cy="1061829"/>
          </a:xfrm>
          <a:prstGeom prst="rect">
            <a:avLst/>
          </a:prstGeom>
          <a:noFill/>
        </p:spPr>
        <p:txBody>
          <a:bodyPr wrap="square" rtlCol="0">
            <a:spAutoFit/>
          </a:bodyPr>
          <a:lstStyle/>
          <a:p>
            <a:pPr>
              <a:lnSpc>
                <a:spcPct val="150000"/>
              </a:lnSpc>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休息区亮点</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休息区可以选择具有可玩可拍照的打卡点，提高空间艺术感，增强空间话题性。</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6297282"/>
      </p:ext>
    </p:extLst>
  </p:cSld>
  <p:clrMapOvr>
    <a:masterClrMapping/>
  </p:clrMapOvr>
  <p:transition spd="med">
    <p:pull/>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5961" y="1091357"/>
            <a:ext cx="3950999" cy="566730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274" y="1091357"/>
            <a:ext cx="3780307" cy="5670460"/>
          </a:xfrm>
          <a:prstGeom prst="rect">
            <a:avLst/>
          </a:prstGeom>
        </p:spPr>
      </p:pic>
      <p:sp>
        <p:nvSpPr>
          <p:cNvPr id="9" name="文本框 8"/>
          <p:cNvSpPr txBox="1"/>
          <p:nvPr/>
        </p:nvSpPr>
        <p:spPr>
          <a:xfrm>
            <a:off x="1737809" y="383471"/>
            <a:ext cx="4039536"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a:t>
            </a:r>
            <a:r>
              <a:rPr lang="en-US" altLang="zh-CN" sz="4000" b="1" dirty="0">
                <a:solidFill>
                  <a:schemeClr val="tx1">
                    <a:lumMod val="75000"/>
                    <a:lumOff val="25000"/>
                  </a:schemeClr>
                </a:solidFill>
                <a:latin typeface="微软雅黑" panose="020B0503020204020204" charset="-122"/>
                <a:ea typeface="微软雅黑" panose="020B0503020204020204" charset="-122"/>
              </a:rPr>
              <a:t> </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洗手间</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69" y="2074282"/>
            <a:ext cx="2926548" cy="2059969"/>
          </a:xfrm>
          <a:prstGeom prst="rect">
            <a:avLst/>
          </a:prstGeom>
        </p:spPr>
      </p:pic>
      <p:sp>
        <p:nvSpPr>
          <p:cNvPr id="13" name="椭圆 12"/>
          <p:cNvSpPr/>
          <p:nvPr/>
        </p:nvSpPr>
        <p:spPr>
          <a:xfrm rot="5400000">
            <a:off x="1584600" y="2400738"/>
            <a:ext cx="188960" cy="26993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5400000">
            <a:off x="2523630" y="2400738"/>
            <a:ext cx="188960" cy="26993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5400000">
            <a:off x="878300" y="3457264"/>
            <a:ext cx="188960" cy="26993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54969" y="4501196"/>
            <a:ext cx="3102632" cy="1708160"/>
          </a:xfrm>
          <a:prstGeom prst="rect">
            <a:avLst/>
          </a:prstGeom>
          <a:noFill/>
        </p:spPr>
        <p:txBody>
          <a:bodyPr wrap="square" rtlCol="0">
            <a:spAutoFit/>
          </a:bodyPr>
          <a:lstStyle/>
          <a:p>
            <a:pPr>
              <a:lnSpc>
                <a:spcPct val="150000"/>
              </a:lnSpc>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转换空间亮点</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现代商场的洗手间已经不再是传统满足功能性空间，而是商场第二大亮点区域，通过个性化洗手间打造，提高空间艺术性与商业价值。</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7735470"/>
      </p:ext>
    </p:extLst>
  </p:cSld>
  <p:clrMapOvr>
    <a:masterClrMapping/>
  </p:clrMapOvr>
  <p:transition spd="med">
    <p:pull/>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zh-CN" altLang="en-US" sz="4000" b="1" dirty="0">
                <a:solidFill>
                  <a:schemeClr val="tx1">
                    <a:lumMod val="75000"/>
                    <a:lumOff val="25000"/>
                  </a:schemeClr>
                </a:solidFill>
                <a:latin typeface="微软雅黑" panose="020B0503020204020204" charset="-122"/>
                <a:ea typeface="微软雅黑" panose="020B0503020204020204" charset="-122"/>
              </a:rPr>
              <a:t>灯光</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9" name="Picture 2" descr="D:\Program Files (x86)\QQ消息记录\663978937\FileRecv\图片1.png"/>
          <p:cNvPicPr>
            <a:picLocks noChangeAspect="1" noChangeArrowheads="1"/>
          </p:cNvPicPr>
          <p:nvPr/>
        </p:nvPicPr>
        <p:blipFill rotWithShape="1">
          <a:blip r:embed="rId2" cstate="print"/>
          <a:srcRect l="9592" t="25449" r="7375"/>
          <a:stretch/>
        </p:blipFill>
        <p:spPr bwMode="auto">
          <a:xfrm>
            <a:off x="130102" y="2474587"/>
            <a:ext cx="7145762" cy="4206598"/>
          </a:xfrm>
          <a:prstGeom prst="rect">
            <a:avLst/>
          </a:prstGeom>
          <a:noFill/>
        </p:spPr>
      </p:pic>
      <p:sp>
        <p:nvSpPr>
          <p:cNvPr id="10" name="矩形 45"/>
          <p:cNvSpPr>
            <a:spLocks noChangeArrowheads="1"/>
          </p:cNvSpPr>
          <p:nvPr/>
        </p:nvSpPr>
        <p:spPr bwMode="auto">
          <a:xfrm>
            <a:off x="1575236" y="2533634"/>
            <a:ext cx="1510307" cy="3854945"/>
          </a:xfrm>
          <a:prstGeom prst="rect">
            <a:avLst/>
          </a:prstGeom>
          <a:noFill/>
          <a:ln w="63500">
            <a:solidFill>
              <a:srgbClr val="C00000"/>
            </a:solidFill>
            <a:prstDash val="sysDash"/>
            <a:miter lim="800000"/>
            <a:headEnd/>
            <a:tailEnd/>
          </a:ln>
        </p:spPr>
        <p:txBody>
          <a:bodyPr lIns="66915" tIns="33458" rIns="66915" bIns="33458" anchor="ctr"/>
          <a:lstStyle/>
          <a:p>
            <a:pPr algn="ctr"/>
            <a:endParaRPr lang="zh-CN" altLang="zh-CN">
              <a:solidFill>
                <a:srgbClr val="FFFFFF"/>
              </a:solidFill>
              <a:sym typeface="Arial" pitchFamily="34" charset="0"/>
            </a:endParaRPr>
          </a:p>
        </p:txBody>
      </p:sp>
      <p:sp>
        <p:nvSpPr>
          <p:cNvPr id="13" name="任意多边形 8"/>
          <p:cNvSpPr/>
          <p:nvPr/>
        </p:nvSpPr>
        <p:spPr>
          <a:xfrm>
            <a:off x="3068479" y="2372495"/>
            <a:ext cx="365332" cy="675905"/>
          </a:xfrm>
          <a:custGeom>
            <a:avLst/>
            <a:gdLst>
              <a:gd name="connsiteX0" fmla="*/ 0 w 789709"/>
              <a:gd name="connsiteY0" fmla="*/ 976745 h 976745"/>
              <a:gd name="connsiteX1" fmla="*/ 0 w 789709"/>
              <a:gd name="connsiteY1" fmla="*/ 0 h 976745"/>
              <a:gd name="connsiteX2" fmla="*/ 789709 w 789709"/>
              <a:gd name="connsiteY2" fmla="*/ 0 h 976745"/>
              <a:gd name="connsiteX3" fmla="*/ 789709 w 789709"/>
              <a:gd name="connsiteY3" fmla="*/ 0 h 976745"/>
            </a:gdLst>
            <a:ahLst/>
            <a:cxnLst>
              <a:cxn ang="0">
                <a:pos x="connsiteX0" y="connsiteY0"/>
              </a:cxn>
              <a:cxn ang="0">
                <a:pos x="connsiteX1" y="connsiteY1"/>
              </a:cxn>
              <a:cxn ang="0">
                <a:pos x="connsiteX2" y="connsiteY2"/>
              </a:cxn>
              <a:cxn ang="0">
                <a:pos x="connsiteX3" y="connsiteY3"/>
              </a:cxn>
            </a:cxnLst>
            <a:rect l="l" t="t" r="r" b="b"/>
            <a:pathLst>
              <a:path w="789709" h="976745">
                <a:moveTo>
                  <a:pt x="0" y="976745"/>
                </a:moveTo>
                <a:lnTo>
                  <a:pt x="0" y="0"/>
                </a:lnTo>
                <a:lnTo>
                  <a:pt x="789709" y="0"/>
                </a:lnTo>
                <a:lnTo>
                  <a:pt x="789709" y="0"/>
                </a:lnTo>
              </a:path>
            </a:pathLst>
          </a:custGeom>
          <a:ln w="25400">
            <a:solidFill>
              <a:srgbClr val="FF0000"/>
            </a:solidFill>
            <a:prstDash val="sysDash"/>
            <a:headEnd type="oval"/>
            <a:tailEnd type="none"/>
          </a:ln>
        </p:spPr>
        <p:style>
          <a:lnRef idx="1">
            <a:schemeClr val="accent1"/>
          </a:lnRef>
          <a:fillRef idx="0">
            <a:schemeClr val="accent1"/>
          </a:fillRef>
          <a:effectRef idx="0">
            <a:schemeClr val="accent1"/>
          </a:effectRef>
          <a:fontRef idx="minor">
            <a:schemeClr val="tx1"/>
          </a:fontRef>
        </p:style>
        <p:txBody>
          <a:bodyPr lIns="56675" tIns="28337" rIns="56675" bIns="28337" anchor="ctr"/>
          <a:lstStyle/>
          <a:p>
            <a:pPr algn="ctr">
              <a:defRPr/>
            </a:pPr>
            <a:endParaRPr lang="zh-CN" altLang="en-US" sz="1100" b="1" dirty="0"/>
          </a:p>
        </p:txBody>
      </p:sp>
      <p:sp>
        <p:nvSpPr>
          <p:cNvPr id="14" name="TextBox 14"/>
          <p:cNvSpPr txBox="1">
            <a:spLocks noChangeArrowheads="1"/>
          </p:cNvSpPr>
          <p:nvPr/>
        </p:nvSpPr>
        <p:spPr bwMode="auto">
          <a:xfrm>
            <a:off x="3483194" y="2197688"/>
            <a:ext cx="2051423" cy="349615"/>
          </a:xfrm>
          <a:prstGeom prst="rect">
            <a:avLst/>
          </a:prstGeom>
          <a:noFill/>
          <a:ln w="9525">
            <a:noFill/>
            <a:miter lim="800000"/>
            <a:headEnd/>
            <a:tailEnd/>
          </a:ln>
        </p:spPr>
        <p:txBody>
          <a:bodyPr wrap="square" lIns="56675" tIns="28337" rIns="56675" bIns="28337">
            <a:spAutoFit/>
          </a:bodyPr>
          <a:lstStyle/>
          <a:p>
            <a:pPr eaLnBrk="0" hangingPunct="0">
              <a:defRPr/>
            </a:pPr>
            <a:r>
              <a:rPr lang="zh-CN" altLang="en-US" sz="1900" spc="300" dirty="0">
                <a:solidFill>
                  <a:schemeClr val="tx1">
                    <a:lumMod val="65000"/>
                    <a:lumOff val="35000"/>
                  </a:schemeClr>
                </a:solidFill>
                <a:latin typeface="微软雅黑" panose="020B0503020204020204" pitchFamily="34" charset="-122"/>
                <a:ea typeface="微软雅黑" panose="020B0503020204020204" pitchFamily="34" charset="-122"/>
              </a:rPr>
              <a:t>本案选此色温</a:t>
            </a:r>
            <a:endParaRPr lang="en-US" altLang="zh-CN" sz="1900" spc="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TextBox 5"/>
          <p:cNvSpPr txBox="1"/>
          <p:nvPr/>
        </p:nvSpPr>
        <p:spPr>
          <a:xfrm>
            <a:off x="2031046" y="6098555"/>
            <a:ext cx="838963" cy="345426"/>
          </a:xfrm>
          <a:prstGeom prst="rect">
            <a:avLst/>
          </a:prstGeom>
          <a:noFill/>
        </p:spPr>
        <p:txBody>
          <a:bodyPr wrap="square" lIns="56675" tIns="28337" rIns="56675" bIns="28337" rtlCol="0">
            <a:spAutoFit/>
          </a:bodyPr>
          <a:lstStyle/>
          <a:p>
            <a:r>
              <a:rPr lang="en-US" altLang="zh-CN" dirty="0" smtClean="0"/>
              <a:t>3600K</a:t>
            </a:r>
            <a:endParaRPr lang="zh-CN" altLang="en-US" dirty="0"/>
          </a:p>
        </p:txBody>
      </p:sp>
      <p:sp>
        <p:nvSpPr>
          <p:cNvPr id="16" name="TextBox 7"/>
          <p:cNvSpPr txBox="1"/>
          <p:nvPr/>
        </p:nvSpPr>
        <p:spPr>
          <a:xfrm>
            <a:off x="3090914" y="6098555"/>
            <a:ext cx="838963" cy="345426"/>
          </a:xfrm>
          <a:prstGeom prst="rect">
            <a:avLst/>
          </a:prstGeom>
          <a:noFill/>
        </p:spPr>
        <p:txBody>
          <a:bodyPr wrap="square" lIns="56675" tIns="28337" rIns="56675" bIns="28337" rtlCol="0">
            <a:spAutoFit/>
          </a:bodyPr>
          <a:lstStyle/>
          <a:p>
            <a:r>
              <a:rPr lang="en-US" altLang="zh-CN" dirty="0" smtClean="0"/>
              <a:t>4000K</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864" y="594740"/>
            <a:ext cx="4638162" cy="302872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5864" y="3693860"/>
            <a:ext cx="4622469" cy="3085760"/>
          </a:xfrm>
          <a:prstGeom prst="rect">
            <a:avLst/>
          </a:prstGeom>
        </p:spPr>
      </p:pic>
      <p:sp>
        <p:nvSpPr>
          <p:cNvPr id="17" name="文本框 16"/>
          <p:cNvSpPr txBox="1"/>
          <p:nvPr/>
        </p:nvSpPr>
        <p:spPr>
          <a:xfrm>
            <a:off x="275349" y="994850"/>
            <a:ext cx="6536417" cy="1061829"/>
          </a:xfrm>
          <a:prstGeom prst="rect">
            <a:avLst/>
          </a:prstGeom>
          <a:noFill/>
        </p:spPr>
        <p:txBody>
          <a:bodyPr wrap="square" rtlCol="0">
            <a:spAutoFit/>
          </a:bodyPr>
          <a:lstStyle/>
          <a:p>
            <a:pPr>
              <a:lnSpc>
                <a:spcPct val="150000"/>
              </a:lnSpc>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空间灯光</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通过自然柔和的光线打造轻松、愉悦的购物环境，通过线性灯光与点光源不同的参数使用丰富的照明层次赋予人们新的购物体验</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435594"/>
      </p:ext>
    </p:extLst>
  </p:cSld>
  <p:clrMapOvr>
    <a:masterClrMapping/>
  </p:clrMapOvr>
  <p:transition spd="med">
    <p:pull/>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24715" y="1724066"/>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05</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400110"/>
          </a:xfrm>
          <a:prstGeom prst="rect">
            <a:avLst/>
          </a:prstGeom>
          <a:noFill/>
        </p:spPr>
        <p:txBody>
          <a:bodyPr wrap="square" rtlCol="0">
            <a:spAutoFit/>
          </a:bodyPr>
          <a:lstStyle/>
          <a:p>
            <a:pPr algn="dist"/>
            <a:r>
              <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rPr>
              <a:t>造价</a:t>
            </a:r>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估算</a:t>
            </a:r>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extLst>
      <p:ext uri="{BB962C8B-B14F-4D97-AF65-F5344CB8AC3E}">
        <p14:creationId xmlns:p14="http://schemas.microsoft.com/office/powerpoint/2010/main" val="3952275542"/>
      </p:ext>
    </p:extLst>
  </p:cSld>
  <p:clrMapOvr>
    <a:masterClrMapping/>
  </p:clrMapOvr>
  <p:transition spd="med">
    <p:pull/>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1640" y="261217"/>
            <a:ext cx="5896303" cy="3142014"/>
          </a:xfrm>
          <a:prstGeom prst="rect">
            <a:avLst/>
          </a:prstGeom>
        </p:spPr>
        <p:txBody>
          <a:bodyPr wrap="square">
            <a:spAutoFit/>
          </a:bodyPr>
          <a:lstStyle/>
          <a:p>
            <a:pPr algn="just">
              <a:lnSpc>
                <a:spcPct val="150000"/>
              </a:lnSpc>
              <a:spcAft>
                <a:spcPts val="0"/>
              </a:spcAft>
            </a:pPr>
            <a:r>
              <a:rPr lang="zh-CN" altLang="zh-CN" sz="4000" b="1" dirty="0">
                <a:solidFill>
                  <a:schemeClr val="tx1">
                    <a:lumMod val="75000"/>
                    <a:lumOff val="25000"/>
                  </a:schemeClr>
                </a:solidFill>
                <a:latin typeface="微软雅黑" panose="020B0503020204020204" charset="-122"/>
                <a:ea typeface="微软雅黑" panose="020B0503020204020204" charset="-122"/>
              </a:rPr>
              <a:t>升龙又一城</a:t>
            </a:r>
            <a:r>
              <a:rPr lang="zh-CN" altLang="en-US" sz="4000" b="1" dirty="0">
                <a:solidFill>
                  <a:schemeClr val="tx1">
                    <a:lumMod val="75000"/>
                    <a:lumOff val="25000"/>
                  </a:schemeClr>
                </a:solidFill>
                <a:latin typeface="微软雅黑" panose="020B0503020204020204" charset="-122"/>
                <a:ea typeface="微软雅黑" panose="020B0503020204020204" charset="-122"/>
              </a:rPr>
              <a:t>改造说明</a:t>
            </a:r>
            <a:r>
              <a:rPr lang="zh-CN" altLang="zh-CN" sz="5400" b="1" kern="100" dirty="0" smtClean="0">
                <a:latin typeface="Calibri" panose="020F0502020204030204" pitchFamily="34" charset="0"/>
                <a:cs typeface="Times New Roman" panose="02020603050405020304" pitchFamily="18" charset="0"/>
              </a:rPr>
              <a:t>：</a:t>
            </a:r>
            <a:endParaRPr lang="zh-CN" altLang="zh-CN" sz="4000" b="1" kern="100" dirty="0">
              <a:latin typeface="Calibri" panose="020F0502020204030204" pitchFamily="34" charset="0"/>
              <a:cs typeface="Times New Roman" panose="02020603050405020304" pitchFamily="18" charset="0"/>
            </a:endParaRPr>
          </a:p>
          <a:p>
            <a:pPr>
              <a:lnSpc>
                <a:spcPct val="150000"/>
              </a:lnSpc>
            </a:pP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原</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外立面造型可利用，因此外立面为局部改造，广告屏及灯光重新设置；室内商业动线保留原样，公区精装因定位深圳布吉万象汇，地坪（原未配置消防指示需全部拆除重新铺设）、柱面、照明改造、机电末端点位改造、配套公区导视及公区灯光一并改造；后场地面</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铺砖</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修补，天花墙面重新刷漆。</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8025" y="0"/>
            <a:ext cx="5093975" cy="6858000"/>
          </a:xfrm>
          <a:prstGeom prst="rect">
            <a:avLst/>
          </a:prstGeom>
        </p:spPr>
      </p:pic>
      <p:sp>
        <p:nvSpPr>
          <p:cNvPr id="5" name="矩形 4"/>
          <p:cNvSpPr/>
          <p:nvPr/>
        </p:nvSpPr>
        <p:spPr>
          <a:xfrm>
            <a:off x="651640" y="3980830"/>
            <a:ext cx="5896303" cy="2308324"/>
          </a:xfrm>
          <a:prstGeom prst="rect">
            <a:avLst/>
          </a:prstGeom>
        </p:spPr>
        <p:txBody>
          <a:bodyPr wrap="square">
            <a:spAutoFit/>
          </a:bodyPr>
          <a:lstStyle/>
          <a:p>
            <a:pPr>
              <a:lnSpc>
                <a:spcPct val="150000"/>
              </a:lnSpc>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改造工程造价                                                        （万元）</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外立面整改：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202</a:t>
            </a: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室内机电工程（前场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51311</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8715</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960</a:t>
            </a: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室内</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精装工程（公</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16108</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、后</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8715</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1242</a:t>
            </a: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设计费用：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234</a:t>
            </a:r>
          </a:p>
          <a:p>
            <a:pPr>
              <a:lnSpc>
                <a:spcPct val="150000"/>
              </a:lnSpc>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建造总成本：                                                          </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2638</a:t>
            </a:r>
            <a:endPar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1491942"/>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953520" y="1524001"/>
            <a:ext cx="3052836" cy="2015936"/>
          </a:xfrm>
          <a:prstGeom prst="rect">
            <a:avLst/>
          </a:prstGeom>
        </p:spPr>
        <p:txBody>
          <a:bodyPr wrap="square">
            <a:spAutoFit/>
          </a:bodyPr>
          <a:lstStyle/>
          <a:p>
            <a:pPr>
              <a:lnSpc>
                <a:spcPct val="150000"/>
              </a:lnSpc>
            </a:pPr>
            <a:r>
              <a:rPr lang="zh-CN" altLang="en-US" b="1" spc="300" dirty="0" smtClean="0">
                <a:latin typeface="微软雅黑" panose="020B0503020204020204" pitchFamily="34" charset="-122"/>
                <a:ea typeface="微软雅黑" panose="020B0503020204020204" pitchFamily="34" charset="-122"/>
                <a:cs typeface="Ebrima" panose="02000000000000000000" pitchFamily="2" charset="0"/>
              </a:rPr>
              <a:t>新田</a:t>
            </a:r>
            <a:r>
              <a:rPr lang="en-US" altLang="zh-CN" b="1" spc="300" dirty="0" smtClean="0">
                <a:latin typeface="微软雅黑" panose="020B0503020204020204" pitchFamily="34" charset="-122"/>
                <a:ea typeface="微软雅黑" panose="020B0503020204020204" pitchFamily="34" charset="-122"/>
                <a:cs typeface="Ebrima" panose="02000000000000000000" pitchFamily="2" charset="0"/>
              </a:rPr>
              <a:t>360</a:t>
            </a:r>
            <a:r>
              <a:rPr lang="zh-CN" altLang="en-US" b="1" spc="300" dirty="0" smtClean="0">
                <a:latin typeface="微软雅黑" panose="020B0503020204020204" pitchFamily="34" charset="-122"/>
                <a:ea typeface="微软雅黑" panose="020B0503020204020204" pitchFamily="34" charset="-122"/>
                <a:cs typeface="Ebrima" panose="02000000000000000000" pitchFamily="2" charset="0"/>
              </a:rPr>
              <a:t>广场（国贸店）</a:t>
            </a:r>
            <a:endParaRPr lang="en-US" altLang="zh-CN" b="1" spc="300" dirty="0" smtClean="0">
              <a:latin typeface="微软雅黑" panose="020B0503020204020204" pitchFamily="34" charset="-122"/>
              <a:ea typeface="微软雅黑" panose="020B0503020204020204" pitchFamily="34" charset="-122"/>
              <a:cs typeface="Ebrima" panose="02000000000000000000" pitchFamily="2" charset="0"/>
            </a:endParaRPr>
          </a:p>
          <a:p>
            <a:pPr>
              <a:buFont typeface="Arial" panose="020B0604020202020204" pitchFamily="34" charset="0"/>
            </a:pP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新田</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360</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广场总建筑面积约</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4</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万平方米，位于郑州城市主干道花园路与农业路交汇处，作为中原首站街区式</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shopping mall</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和郑州第一家国际时尚购物广场，是河南新田集团倾心打造，精心雕琢的郑州国贸中心城市综合体的重要组成部分。</a:t>
            </a:r>
          </a:p>
        </p:txBody>
      </p:sp>
      <p:sp>
        <p:nvSpPr>
          <p:cNvPr id="6" name="文本框 5"/>
          <p:cNvSpPr txBox="1"/>
          <p:nvPr/>
        </p:nvSpPr>
        <p:spPr>
          <a:xfrm>
            <a:off x="246743" y="1202855"/>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借鉴案例</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pic>
        <p:nvPicPr>
          <p:cNvPr id="7" name="Picture 2"/>
          <p:cNvPicPr>
            <a:picLocks noChangeAspect="1" noChangeArrowheads="1"/>
          </p:cNvPicPr>
          <p:nvPr/>
        </p:nvPicPr>
        <p:blipFill>
          <a:blip r:embed="rId2"/>
          <a:srcRect/>
          <a:stretch>
            <a:fillRect/>
          </a:stretch>
        </p:blipFill>
        <p:spPr bwMode="auto">
          <a:xfrm>
            <a:off x="345141" y="1648352"/>
            <a:ext cx="8003366" cy="5219587"/>
          </a:xfrm>
          <a:prstGeom prst="rect">
            <a:avLst/>
          </a:prstGeom>
          <a:noFill/>
          <a:ln w="9525">
            <a:noFill/>
            <a:miter lim="800000"/>
            <a:headEnd/>
            <a:tailEnd/>
          </a:ln>
          <a:effectLst/>
        </p:spPr>
      </p:pic>
    </p:spTree>
    <p:extLst>
      <p:ext uri="{BB962C8B-B14F-4D97-AF65-F5344CB8AC3E}">
        <p14:creationId xmlns:p14="http://schemas.microsoft.com/office/powerpoint/2010/main" val="93213747"/>
      </p:ext>
    </p:extLst>
  </p:cSld>
  <p:clrMapOvr>
    <a:masterClrMapping/>
  </p:clrMapOvr>
  <p:transition spd="med">
    <p:pull/>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599" y="333298"/>
            <a:ext cx="7067501" cy="739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24195" y="446019"/>
            <a:ext cx="5292511" cy="6090924"/>
            <a:chOff x="624195" y="446019"/>
            <a:chExt cx="4167187" cy="4795837"/>
          </a:xfrm>
        </p:grpSpPr>
        <p:pic>
          <p:nvPicPr>
            <p:cNvPr id="7" name="Picture 7"/>
            <p:cNvPicPr>
              <a:picLocks noChangeAspect="1"/>
            </p:cNvPicPr>
            <p:nvPr/>
          </p:nvPicPr>
          <p:blipFill>
            <a:blip r:embed="rId2"/>
            <a:stretch>
              <a:fillRect/>
            </a:stretch>
          </p:blipFill>
          <p:spPr>
            <a:xfrm>
              <a:off x="624195" y="2784406"/>
              <a:ext cx="4167187" cy="2457450"/>
            </a:xfrm>
            <a:prstGeom prst="rect">
              <a:avLst/>
            </a:prstGeom>
            <a:noFill/>
            <a:ln w="9525">
              <a:noFill/>
            </a:ln>
          </p:spPr>
        </p:pic>
        <p:pic>
          <p:nvPicPr>
            <p:cNvPr id="8" name="Picture 6"/>
            <p:cNvPicPr>
              <a:picLocks noChangeAspect="1"/>
            </p:cNvPicPr>
            <p:nvPr/>
          </p:nvPicPr>
          <p:blipFill>
            <a:blip r:embed="rId3"/>
            <a:stretch>
              <a:fillRect/>
            </a:stretch>
          </p:blipFill>
          <p:spPr>
            <a:xfrm>
              <a:off x="624195" y="446019"/>
              <a:ext cx="4167187" cy="2309812"/>
            </a:xfrm>
            <a:prstGeom prst="rect">
              <a:avLst/>
            </a:prstGeom>
            <a:noFill/>
            <a:ln w="9525">
              <a:noFill/>
            </a:ln>
          </p:spPr>
        </p:pic>
      </p:grpSp>
      <p:pic>
        <p:nvPicPr>
          <p:cNvPr id="5123" name="Picture 3"/>
          <p:cNvPicPr>
            <a:picLocks noChangeAspect="1" noChangeArrowheads="1"/>
          </p:cNvPicPr>
          <p:nvPr/>
        </p:nvPicPr>
        <p:blipFill>
          <a:blip r:embed="rId4" cstate="print"/>
          <a:srcRect/>
          <a:stretch>
            <a:fillRect/>
          </a:stretch>
        </p:blipFill>
        <p:spPr bwMode="auto">
          <a:xfrm>
            <a:off x="5974094" y="446019"/>
            <a:ext cx="4479624" cy="2929681"/>
          </a:xfrm>
          <a:prstGeom prst="rect">
            <a:avLst/>
          </a:prstGeom>
          <a:noFill/>
          <a:ln w="9525">
            <a:noFill/>
            <a:miter lim="800000"/>
            <a:headEnd/>
            <a:tailEnd/>
          </a:ln>
          <a:effectLst/>
        </p:spPr>
      </p:pic>
      <p:pic>
        <p:nvPicPr>
          <p:cNvPr id="5124" name="Picture 4"/>
          <p:cNvPicPr>
            <a:picLocks noChangeAspect="1" noChangeArrowheads="1"/>
          </p:cNvPicPr>
          <p:nvPr/>
        </p:nvPicPr>
        <p:blipFill>
          <a:blip r:embed="rId5" cstate="print"/>
          <a:srcRect r="5989"/>
          <a:stretch>
            <a:fillRect/>
          </a:stretch>
        </p:blipFill>
        <p:spPr bwMode="auto">
          <a:xfrm>
            <a:off x="5967809" y="3429000"/>
            <a:ext cx="4485909" cy="3114136"/>
          </a:xfrm>
          <a:prstGeom prst="rect">
            <a:avLst/>
          </a:prstGeom>
          <a:noFill/>
          <a:ln w="9525">
            <a:noFill/>
            <a:miter lim="800000"/>
            <a:headEnd/>
            <a:tailEnd/>
          </a:ln>
          <a:effectLst/>
        </p:spPr>
      </p:pic>
    </p:spTree>
    <p:extLst>
      <p:ext uri="{BB962C8B-B14F-4D97-AF65-F5344CB8AC3E}">
        <p14:creationId xmlns:p14="http://schemas.microsoft.com/office/powerpoint/2010/main" val="1864506698"/>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953520" y="1524001"/>
            <a:ext cx="3052836" cy="1800493"/>
          </a:xfrm>
          <a:prstGeom prst="rect">
            <a:avLst/>
          </a:prstGeom>
        </p:spPr>
        <p:txBody>
          <a:bodyPr wrap="square">
            <a:spAutoFit/>
          </a:bodyPr>
          <a:lstStyle/>
          <a:p>
            <a:pPr>
              <a:lnSpc>
                <a:spcPct val="150000"/>
              </a:lnSpc>
            </a:pPr>
            <a:r>
              <a:rPr lang="zh-CN" altLang="en-US" b="1" spc="300" dirty="0" smtClean="0">
                <a:latin typeface="微软雅黑" panose="020B0503020204020204" pitchFamily="34" charset="-122"/>
                <a:ea typeface="微软雅黑" panose="020B0503020204020204" pitchFamily="34" charset="-122"/>
                <a:cs typeface="Ebrima" panose="02000000000000000000" pitchFamily="2" charset="0"/>
              </a:rPr>
              <a:t>泰国  </a:t>
            </a:r>
            <a:r>
              <a:rPr lang="en-US" altLang="zh-CN" b="1" spc="300" dirty="0" err="1" smtClean="0">
                <a:latin typeface="微软雅黑" panose="020B0503020204020204" pitchFamily="34" charset="-122"/>
                <a:ea typeface="微软雅黑" panose="020B0503020204020204" pitchFamily="34" charset="-122"/>
                <a:cs typeface="Ebrima" panose="02000000000000000000" pitchFamily="2" charset="0"/>
              </a:rPr>
              <a:t>Terninal</a:t>
            </a:r>
            <a:r>
              <a:rPr lang="en-US" altLang="zh-CN" b="1" spc="300" dirty="0" smtClean="0">
                <a:latin typeface="微软雅黑" panose="020B0503020204020204" pitchFamily="34" charset="-122"/>
                <a:ea typeface="微软雅黑" panose="020B0503020204020204" pitchFamily="34" charset="-122"/>
                <a:cs typeface="Ebrima" panose="02000000000000000000" pitchFamily="2" charset="0"/>
              </a:rPr>
              <a:t>  21</a:t>
            </a:r>
          </a:p>
          <a:p>
            <a:pPr>
              <a:buFont typeface="Arial" panose="020B0604020202020204" pitchFamily="34" charset="0"/>
            </a:pP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2011</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年开业的</a:t>
            </a:r>
            <a:r>
              <a:rPr lang="en-US" altLang="zh-CN" sz="1400" dirty="0" err="1"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Terninal</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 21</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购物中心地处曼谷商圈中心，商场将每个楼层设置不同主题，根据其地区主题布置相关楼层风格，主题相对应城市有名代表或元素，穿过门廊进入每一层犹如一场环球旅行。</a:t>
            </a:r>
          </a:p>
        </p:txBody>
      </p:sp>
      <p:sp>
        <p:nvSpPr>
          <p:cNvPr id="6" name="文本框 5"/>
          <p:cNvSpPr txBox="1"/>
          <p:nvPr/>
        </p:nvSpPr>
        <p:spPr>
          <a:xfrm>
            <a:off x="246743" y="1202855"/>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借鉴案例</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pic>
        <p:nvPicPr>
          <p:cNvPr id="11" name="Picture 7"/>
          <p:cNvPicPr>
            <a:picLocks noChangeAspect="1"/>
          </p:cNvPicPr>
          <p:nvPr/>
        </p:nvPicPr>
        <p:blipFill>
          <a:blip r:embed="rId2"/>
          <a:srcRect b="7795"/>
          <a:stretch>
            <a:fillRect/>
          </a:stretch>
        </p:blipFill>
        <p:spPr>
          <a:xfrm>
            <a:off x="246743" y="1648352"/>
            <a:ext cx="8480397" cy="5209648"/>
          </a:xfrm>
          <a:prstGeom prst="rect">
            <a:avLst/>
          </a:prstGeom>
          <a:noFill/>
          <a:ln w="9525">
            <a:noFill/>
          </a:ln>
        </p:spPr>
      </p:pic>
    </p:spTree>
    <p:extLst>
      <p:ext uri="{BB962C8B-B14F-4D97-AF65-F5344CB8AC3E}">
        <p14:creationId xmlns:p14="http://schemas.microsoft.com/office/powerpoint/2010/main" val="93213747"/>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24196" y="428604"/>
            <a:ext cx="9841828" cy="6292644"/>
            <a:chOff x="6001911" y="260370"/>
            <a:chExt cx="10095409" cy="6454778"/>
          </a:xfrm>
        </p:grpSpPr>
        <p:pic>
          <p:nvPicPr>
            <p:cNvPr id="12" name="Picture 1"/>
            <p:cNvPicPr>
              <a:picLocks noChangeAspect="1" noChangeArrowheads="1"/>
            </p:cNvPicPr>
            <p:nvPr/>
          </p:nvPicPr>
          <p:blipFill>
            <a:blip r:embed="rId2"/>
            <a:srcRect l="13173" b="11295"/>
            <a:stretch>
              <a:fillRect/>
            </a:stretch>
          </p:blipFill>
          <p:spPr bwMode="auto">
            <a:xfrm>
              <a:off x="10776989" y="260370"/>
              <a:ext cx="5308662" cy="3181757"/>
            </a:xfrm>
            <a:prstGeom prst="rect">
              <a:avLst/>
            </a:prstGeom>
            <a:noFill/>
            <a:ln w="9525">
              <a:noFill/>
              <a:miter lim="800000"/>
              <a:headEnd/>
              <a:tailEnd/>
            </a:ln>
            <a:effectLst/>
          </p:spPr>
        </p:pic>
        <p:pic>
          <p:nvPicPr>
            <p:cNvPr id="13" name="Picture 6"/>
            <p:cNvPicPr>
              <a:picLocks noChangeAspect="1"/>
            </p:cNvPicPr>
            <p:nvPr/>
          </p:nvPicPr>
          <p:blipFill>
            <a:blip r:embed="rId3"/>
            <a:srcRect b="9794"/>
            <a:stretch>
              <a:fillRect/>
            </a:stretch>
          </p:blipFill>
          <p:spPr>
            <a:xfrm>
              <a:off x="10776989" y="3516057"/>
              <a:ext cx="5320331" cy="3192834"/>
            </a:xfrm>
            <a:prstGeom prst="rect">
              <a:avLst/>
            </a:prstGeom>
            <a:noFill/>
            <a:ln w="9525">
              <a:noFill/>
            </a:ln>
          </p:spPr>
        </p:pic>
        <p:pic>
          <p:nvPicPr>
            <p:cNvPr id="14" name="Picture 7"/>
            <p:cNvPicPr>
              <a:picLocks noChangeAspect="1"/>
            </p:cNvPicPr>
            <p:nvPr/>
          </p:nvPicPr>
          <p:blipFill>
            <a:blip r:embed="rId4" cstate="print"/>
            <a:stretch>
              <a:fillRect/>
            </a:stretch>
          </p:blipFill>
          <p:spPr>
            <a:xfrm>
              <a:off x="6001911" y="285728"/>
              <a:ext cx="4737559" cy="3156399"/>
            </a:xfrm>
            <a:prstGeom prst="rect">
              <a:avLst/>
            </a:prstGeom>
            <a:noFill/>
            <a:ln w="9525">
              <a:noFill/>
            </a:ln>
          </p:spPr>
        </p:pic>
        <p:pic>
          <p:nvPicPr>
            <p:cNvPr id="15" name="Picture 3"/>
            <p:cNvPicPr>
              <a:picLocks noChangeAspect="1" noChangeArrowheads="1"/>
            </p:cNvPicPr>
            <p:nvPr/>
          </p:nvPicPr>
          <p:blipFill>
            <a:blip r:embed="rId5"/>
            <a:srcRect t="16008" r="10938" b="2058"/>
            <a:stretch>
              <a:fillRect/>
            </a:stretch>
          </p:blipFill>
          <p:spPr bwMode="auto">
            <a:xfrm>
              <a:off x="6001911" y="3522314"/>
              <a:ext cx="4737559" cy="3192834"/>
            </a:xfrm>
            <a:prstGeom prst="rect">
              <a:avLst/>
            </a:prstGeom>
            <a:noFill/>
            <a:ln w="9525">
              <a:noFill/>
              <a:miter lim="800000"/>
              <a:headEnd/>
              <a:tailEnd/>
            </a:ln>
            <a:effectLst/>
          </p:spPr>
        </p:pic>
      </p:grpSp>
    </p:spTree>
    <p:extLst>
      <p:ext uri="{BB962C8B-B14F-4D97-AF65-F5344CB8AC3E}">
        <p14:creationId xmlns:p14="http://schemas.microsoft.com/office/powerpoint/2010/main" val="1864506698"/>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35547" y="1749195"/>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03</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707886"/>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项目规划</a:t>
            </a:r>
          </a:p>
          <a:p>
            <a:pPr algn="dist"/>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a:spLocks noChangeArrowheads="1"/>
          </p:cNvSpPr>
          <p:nvPr/>
        </p:nvSpPr>
        <p:spPr bwMode="auto">
          <a:xfrm>
            <a:off x="-12589" y="363660"/>
            <a:ext cx="121904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tx1"/>
                </a:solidFill>
                <a:latin typeface="Arial" panose="020B0604020202020204" pitchFamily="34" charset="0"/>
                <a:ea typeface="宋体" panose="02010600030101010101" pitchFamily="2" charset="-122"/>
              </a:defRPr>
            </a:lvl1pPr>
            <a:lvl2pPr marL="742950" indent="-285750">
              <a:defRPr sz="22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200">
                <a:solidFill>
                  <a:schemeClr val="tx1"/>
                </a:solidFill>
                <a:latin typeface="Arial" panose="020B0604020202020204" pitchFamily="34" charset="0"/>
                <a:ea typeface="宋体" panose="02010600030101010101" pitchFamily="2" charset="-122"/>
              </a:defRPr>
            </a:lvl4pPr>
            <a:lvl5pPr marL="2057400" indent="-228600">
              <a:defRPr sz="22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000" b="1" dirty="0" smtClean="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新潮主题乐园式</a:t>
            </a:r>
            <a:r>
              <a:rPr lang="en-US" altLang="zh-CN" sz="4000" b="1" dirty="0" smtClean="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SHOPPING </a:t>
            </a:r>
            <a:r>
              <a:rPr lang="en-US" altLang="zh-CN" sz="40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rPr>
              <a:t>MALL</a:t>
            </a:r>
            <a:endParaRPr lang="zh-CN" altLang="en-US" sz="4000" b="1" dirty="0">
              <a:solidFill>
                <a:schemeClr val="tx1">
                  <a:lumMod val="75000"/>
                  <a:lumOff val="25000"/>
                </a:schemeClr>
              </a:solidFill>
              <a:latin typeface="微软雅黑" panose="020B0503020204020204" charset="-122"/>
              <a:ea typeface="微软雅黑" panose="020B0503020204020204" charset="-122"/>
              <a:sym typeface="Arial" panose="020B0604020202020204" pitchFamily="34" charset="0"/>
            </a:endParaRPr>
          </a:p>
        </p:txBody>
      </p:sp>
      <p:sp>
        <p:nvSpPr>
          <p:cNvPr id="9" name="Text Box 25"/>
          <p:cNvSpPr>
            <a:spLocks noChangeArrowheads="1"/>
          </p:cNvSpPr>
          <p:nvPr/>
        </p:nvSpPr>
        <p:spPr bwMode="auto">
          <a:xfrm>
            <a:off x="947736" y="5133477"/>
            <a:ext cx="10296525" cy="143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759" tIns="41880" rIns="83759" bIns="41880">
            <a:spAutoFit/>
          </a:bodyPr>
          <a:lstStyle>
            <a:lvl1pPr>
              <a:defRPr sz="2200">
                <a:solidFill>
                  <a:schemeClr val="tx1"/>
                </a:solidFill>
                <a:latin typeface="Arial" panose="020B0604020202020204" pitchFamily="34" charset="0"/>
                <a:ea typeface="宋体" panose="02010600030101010101" pitchFamily="2" charset="-122"/>
              </a:defRPr>
            </a:lvl1pPr>
            <a:lvl2pPr marL="742950" indent="-285750">
              <a:defRPr sz="22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200">
                <a:solidFill>
                  <a:schemeClr val="tx1"/>
                </a:solidFill>
                <a:latin typeface="Arial" panose="020B0604020202020204" pitchFamily="34" charset="0"/>
                <a:ea typeface="宋体" panose="02010600030101010101" pitchFamily="2" charset="-122"/>
              </a:defRPr>
            </a:lvl4pPr>
            <a:lvl5pPr marL="2057400" indent="-228600">
              <a:defRPr sz="22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sz="1600" dirty="0" smtClean="0">
                <a:solidFill>
                  <a:schemeClr val="tx1">
                    <a:lumMod val="50000"/>
                    <a:lumOff val="50000"/>
                  </a:schemeClr>
                </a:solidFill>
                <a:ea typeface="黑体" panose="02010609060101010101" charset="-122"/>
                <a:sym typeface="Arial" panose="020B0604020202020204" pitchFamily="34" charset="0"/>
              </a:rPr>
              <a:t>经久不衰的古老和经典，时代潮流下的完美诠释，</a:t>
            </a:r>
            <a:endParaRPr lang="en-US" altLang="zh-CN" sz="1600" dirty="0" smtClean="0">
              <a:solidFill>
                <a:schemeClr val="tx1">
                  <a:lumMod val="50000"/>
                  <a:lumOff val="50000"/>
                </a:schemeClr>
              </a:solidFill>
              <a:ea typeface="黑体" panose="02010609060101010101" charset="-122"/>
              <a:sym typeface="Arial" panose="020B0604020202020204" pitchFamily="34" charset="0"/>
            </a:endParaRPr>
          </a:p>
          <a:p>
            <a:pPr algn="ctr" eaLnBrk="1" hangingPunct="1">
              <a:spcBef>
                <a:spcPct val="50000"/>
              </a:spcBef>
              <a:buFont typeface="Arial" panose="020B0604020202020204" pitchFamily="34" charset="0"/>
              <a:buNone/>
            </a:pPr>
            <a:r>
              <a:rPr lang="zh-CN" altLang="en-US" sz="1600" dirty="0" smtClean="0">
                <a:solidFill>
                  <a:schemeClr val="tx1">
                    <a:lumMod val="50000"/>
                    <a:lumOff val="50000"/>
                  </a:schemeClr>
                </a:solidFill>
                <a:ea typeface="黑体" panose="02010609060101010101" charset="-122"/>
                <a:sym typeface="Arial" panose="020B0604020202020204" pitchFamily="34" charset="0"/>
              </a:rPr>
              <a:t>升华当地历史特色，人文情怀与现代城市特色相融合。</a:t>
            </a:r>
            <a:endParaRPr lang="en-US" altLang="zh-CN" sz="1600" dirty="0" smtClean="0">
              <a:solidFill>
                <a:schemeClr val="tx1">
                  <a:lumMod val="50000"/>
                  <a:lumOff val="50000"/>
                </a:schemeClr>
              </a:solidFill>
              <a:ea typeface="黑体" panose="02010609060101010101" charset="-122"/>
              <a:sym typeface="Arial" panose="020B0604020202020204" pitchFamily="34" charset="0"/>
            </a:endParaRPr>
          </a:p>
          <a:p>
            <a:pPr algn="ctr">
              <a:spcBef>
                <a:spcPct val="50000"/>
              </a:spcBef>
            </a:pPr>
            <a:r>
              <a:rPr lang="zh-CN" altLang="en-US" sz="1600" dirty="0" smtClean="0">
                <a:solidFill>
                  <a:schemeClr val="tx1">
                    <a:lumMod val="50000"/>
                    <a:lumOff val="50000"/>
                  </a:schemeClr>
                </a:solidFill>
                <a:ea typeface="黑体" panose="02010609060101010101" charset="-122"/>
                <a:sym typeface="Arial" panose="020B0604020202020204" pitchFamily="34" charset="0"/>
              </a:rPr>
              <a:t>在四维空间中唤起人们的情感共鸣，</a:t>
            </a:r>
            <a:endParaRPr lang="en-US" altLang="zh-CN" sz="1600" dirty="0" smtClean="0">
              <a:solidFill>
                <a:schemeClr val="tx1">
                  <a:lumMod val="50000"/>
                  <a:lumOff val="50000"/>
                </a:schemeClr>
              </a:solidFill>
              <a:ea typeface="黑体" panose="02010609060101010101" charset="-122"/>
              <a:sym typeface="Arial" panose="020B0604020202020204" pitchFamily="34" charset="0"/>
            </a:endParaRPr>
          </a:p>
          <a:p>
            <a:pPr algn="ctr">
              <a:spcBef>
                <a:spcPct val="50000"/>
              </a:spcBef>
            </a:pPr>
            <a:r>
              <a:rPr lang="zh-CN" altLang="en-US" sz="1600" dirty="0" smtClean="0">
                <a:solidFill>
                  <a:schemeClr val="tx1">
                    <a:lumMod val="50000"/>
                    <a:lumOff val="50000"/>
                  </a:schemeClr>
                </a:solidFill>
                <a:ea typeface="黑体" panose="02010609060101010101" charset="-122"/>
                <a:sym typeface="Arial" panose="020B0604020202020204" pitchFamily="34" charset="0"/>
              </a:rPr>
              <a:t>将此处成为心灵交汇、情感交流的重要空间。</a:t>
            </a:r>
            <a:endParaRPr lang="en-US" altLang="zh-CN" sz="1600" dirty="0" smtClean="0">
              <a:solidFill>
                <a:schemeClr val="tx1">
                  <a:lumMod val="50000"/>
                  <a:lumOff val="50000"/>
                </a:schemeClr>
              </a:solidFill>
              <a:ea typeface="黑体" panose="02010609060101010101" charset="-122"/>
              <a:sym typeface="Arial" panose="020B0604020202020204" pitchFamily="34" charset="0"/>
            </a:endParaRPr>
          </a:p>
        </p:txBody>
      </p:sp>
      <p:grpSp>
        <p:nvGrpSpPr>
          <p:cNvPr id="14" name="组合 13"/>
          <p:cNvGrpSpPr/>
          <p:nvPr/>
        </p:nvGrpSpPr>
        <p:grpSpPr>
          <a:xfrm>
            <a:off x="-12589" y="1387736"/>
            <a:ext cx="12231342" cy="3534562"/>
            <a:chOff x="29208" y="1487557"/>
            <a:chExt cx="11885911" cy="3434741"/>
          </a:xfrm>
        </p:grpSpPr>
        <p:pic>
          <p:nvPicPr>
            <p:cNvPr id="10" name="图片 9"/>
            <p:cNvPicPr>
              <a:picLocks noChangeAspect="1"/>
            </p:cNvPicPr>
            <p:nvPr/>
          </p:nvPicPr>
          <p:blipFill>
            <a:blip r:embed="rId3"/>
            <a:srcRect l="2481"/>
            <a:stretch>
              <a:fillRect/>
            </a:stretch>
          </p:blipFill>
          <p:spPr>
            <a:xfrm>
              <a:off x="5974037" y="1487557"/>
              <a:ext cx="5941082" cy="3408052"/>
            </a:xfrm>
            <a:prstGeom prst="rect">
              <a:avLst/>
            </a:prstGeom>
          </p:spPr>
        </p:pic>
        <p:pic>
          <p:nvPicPr>
            <p:cNvPr id="4098" name="Picture 2" descr="H:\案例\收集图\中庭\2018-12-19-Horoy-Uniwalk.jpg"/>
            <p:cNvPicPr>
              <a:picLocks noChangeAspect="1" noChangeArrowheads="1"/>
            </p:cNvPicPr>
            <p:nvPr/>
          </p:nvPicPr>
          <p:blipFill>
            <a:blip r:embed="rId4"/>
            <a:srcRect r="3471"/>
            <a:stretch>
              <a:fillRect/>
            </a:stretch>
          </p:blipFill>
          <p:spPr bwMode="auto">
            <a:xfrm>
              <a:off x="29208" y="1487557"/>
              <a:ext cx="5894275" cy="3434741"/>
            </a:xfrm>
            <a:prstGeom prst="rect">
              <a:avLst/>
            </a:prstGeom>
            <a:noFill/>
          </p:spPr>
        </p:pic>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项目规划</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8" name="文本框 7"/>
          <p:cNvSpPr txBox="1"/>
          <p:nvPr/>
        </p:nvSpPr>
        <p:spPr>
          <a:xfrm>
            <a:off x="-1198444" y="994850"/>
            <a:ext cx="3636737" cy="707886"/>
          </a:xfrm>
          <a:prstGeom prst="rect">
            <a:avLst/>
          </a:prstGeom>
          <a:noFill/>
        </p:spPr>
        <p:txBody>
          <a:bodyPr wrap="square" rtlCol="0">
            <a:spAutoFit/>
          </a:bodyPr>
          <a:lstStyle/>
          <a:p>
            <a:pPr algn="r"/>
            <a:r>
              <a:rPr lang="zh-CN" altLang="en-US" sz="4000" b="1" dirty="0" smtClean="0">
                <a:solidFill>
                  <a:schemeClr val="tx1">
                    <a:lumMod val="75000"/>
                    <a:lumOff val="25000"/>
                  </a:schemeClr>
                </a:solidFill>
                <a:latin typeface="微软雅黑" panose="020B0503020204020204" charset="-122"/>
                <a:ea typeface="微软雅黑" panose="020B0503020204020204" charset="-122"/>
              </a:rPr>
              <a:t>设计理念</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4" name="文本框 13"/>
          <p:cNvSpPr txBox="1"/>
          <p:nvPr/>
        </p:nvSpPr>
        <p:spPr>
          <a:xfrm>
            <a:off x="246743" y="1918180"/>
            <a:ext cx="2717074"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浓缩的世界   立体的感官</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246743" y="2357430"/>
            <a:ext cx="2717074" cy="1200329"/>
          </a:xfrm>
          <a:prstGeom prst="rect">
            <a:avLst/>
          </a:prstGeom>
          <a:noFill/>
        </p:spPr>
        <p:txBody>
          <a:bodyPr wrap="square" rtlCol="0">
            <a:spAutoFit/>
          </a:bodyPr>
          <a:lstStyle/>
          <a:p>
            <a:r>
              <a:rPr lang="zh-CN" altLang="en-US" dirty="0" smtClean="0">
                <a:solidFill>
                  <a:schemeClr val="bg1">
                    <a:lumMod val="50000"/>
                  </a:schemeClr>
                </a:solidFill>
                <a:latin typeface="微软雅黑" panose="020B0503020204020204" pitchFamily="34" charset="-122"/>
                <a:ea typeface="微软雅黑" panose="020B0503020204020204" pitchFamily="34" charset="-122"/>
                <a:sym typeface="黑体" panose="02010609060101010101" charset="-122"/>
              </a:rPr>
              <a:t>以创新的方式重塑新丝绸之路的故事</a:t>
            </a:r>
            <a:r>
              <a:rPr lang="zh-TW" altLang="en-US" dirty="0" smtClean="0">
                <a:solidFill>
                  <a:schemeClr val="bg1">
                    <a:lumMod val="50000"/>
                  </a:schemeClr>
                </a:solidFill>
                <a:latin typeface="微软雅黑" panose="020B0503020204020204" pitchFamily="34" charset="-122"/>
                <a:ea typeface="微软雅黑" panose="020B0503020204020204" pitchFamily="34" charset="-122"/>
                <a:sym typeface="黑体" panose="02010609060101010101" charset="-122"/>
              </a:rPr>
              <a:t>，用</a:t>
            </a:r>
            <a:r>
              <a:rPr lang="zh-CN" altLang="en-US" dirty="0" smtClean="0">
                <a:solidFill>
                  <a:schemeClr val="bg1">
                    <a:lumMod val="50000"/>
                  </a:schemeClr>
                </a:solidFill>
                <a:latin typeface="微软雅黑" panose="020B0503020204020204" pitchFamily="34" charset="-122"/>
                <a:ea typeface="微软雅黑" panose="020B0503020204020204" pitchFamily="34" charset="-122"/>
                <a:sym typeface="黑体" panose="02010609060101010101" charset="-122"/>
              </a:rPr>
              <a:t>新奇解读历史</a:t>
            </a:r>
            <a:r>
              <a:rPr lang="zh-TW" altLang="en-US" dirty="0" smtClean="0">
                <a:solidFill>
                  <a:schemeClr val="bg1">
                    <a:lumMod val="50000"/>
                  </a:schemeClr>
                </a:solidFill>
                <a:latin typeface="微软雅黑" panose="020B0503020204020204" pitchFamily="34" charset="-122"/>
                <a:ea typeface="微软雅黑" panose="020B0503020204020204" pitchFamily="34" charset="-122"/>
                <a:sym typeface="黑体" panose="02010609060101010101" charset="-122"/>
              </a:rPr>
              <a:t>、</a:t>
            </a:r>
            <a:r>
              <a:rPr lang="zh-CN" altLang="en-US" dirty="0" smtClean="0">
                <a:solidFill>
                  <a:schemeClr val="bg1">
                    <a:lumMod val="50000"/>
                  </a:schemeClr>
                </a:solidFill>
                <a:latin typeface="微软雅黑" panose="020B0503020204020204" pitchFamily="34" charset="-122"/>
                <a:ea typeface="微软雅黑" panose="020B0503020204020204" pitchFamily="34" charset="-122"/>
                <a:sym typeface="黑体" panose="02010609060101010101" charset="-122"/>
              </a:rPr>
              <a:t>用潮流</a:t>
            </a:r>
            <a:r>
              <a:rPr lang="zh-TW" altLang="en-US" dirty="0" smtClean="0">
                <a:solidFill>
                  <a:schemeClr val="bg1">
                    <a:lumMod val="50000"/>
                  </a:schemeClr>
                </a:solidFill>
                <a:latin typeface="微软雅黑" panose="020B0503020204020204" pitchFamily="34" charset="-122"/>
                <a:ea typeface="微软雅黑" panose="020B0503020204020204" pitchFamily="34" charset="-122"/>
                <a:sym typeface="黑体" panose="02010609060101010101" charset="-122"/>
              </a:rPr>
              <a:t>探索</a:t>
            </a:r>
            <a:r>
              <a:rPr lang="zh-CN" altLang="en-US" dirty="0" smtClean="0">
                <a:solidFill>
                  <a:schemeClr val="bg1">
                    <a:lumMod val="50000"/>
                  </a:schemeClr>
                </a:solidFill>
                <a:latin typeface="微软雅黑" panose="020B0503020204020204" pitchFamily="34" charset="-122"/>
                <a:ea typeface="微软雅黑" panose="020B0503020204020204" pitchFamily="34" charset="-122"/>
                <a:sym typeface="黑体" panose="02010609060101010101" charset="-122"/>
              </a:rPr>
              <a:t>新</a:t>
            </a:r>
            <a:r>
              <a:rPr lang="zh-TW" altLang="en-US" dirty="0" smtClean="0">
                <a:solidFill>
                  <a:schemeClr val="bg1">
                    <a:lumMod val="50000"/>
                  </a:schemeClr>
                </a:solidFill>
                <a:latin typeface="微软雅黑" panose="020B0503020204020204" pitchFamily="34" charset="-122"/>
                <a:ea typeface="微软雅黑" panose="020B0503020204020204" pitchFamily="34" charset="-122"/>
                <a:sym typeface="黑体" panose="02010609060101010101" charset="-122"/>
              </a:rPr>
              <a:t>生活</a:t>
            </a:r>
            <a:r>
              <a:rPr lang="zh-CN" altLang="en-US" dirty="0" smtClean="0">
                <a:solidFill>
                  <a:schemeClr val="bg1">
                    <a:lumMod val="50000"/>
                  </a:schemeClr>
                </a:solidFill>
                <a:latin typeface="微软雅黑" panose="020B0503020204020204" pitchFamily="34" charset="-122"/>
                <a:ea typeface="微软雅黑" panose="020B0503020204020204" pitchFamily="34" charset="-122"/>
                <a:sym typeface="黑体" panose="02010609060101010101" charset="-122"/>
              </a:rPr>
              <a:t>的</a:t>
            </a:r>
            <a:r>
              <a:rPr lang="zh-TW" altLang="en-US" dirty="0" smtClean="0">
                <a:solidFill>
                  <a:schemeClr val="bg1">
                    <a:lumMod val="50000"/>
                  </a:schemeClr>
                </a:solidFill>
                <a:latin typeface="微软雅黑" panose="020B0503020204020204" pitchFamily="34" charset="-122"/>
                <a:ea typeface="微软雅黑" panose="020B0503020204020204" pitchFamily="34" charset="-122"/>
                <a:sym typeface="黑体" panose="02010609060101010101" charset="-122"/>
              </a:rPr>
              <a:t>无限可能</a:t>
            </a:r>
            <a:r>
              <a:rPr lang="en-US" altLang="zh-CN" dirty="0" smtClean="0">
                <a:solidFill>
                  <a:schemeClr val="bg1">
                    <a:lumMod val="50000"/>
                  </a:schemeClr>
                </a:solidFill>
                <a:latin typeface="微软雅黑" panose="020B0503020204020204" pitchFamily="34" charset="-122"/>
                <a:ea typeface="微软雅黑" panose="020B0503020204020204" pitchFamily="34" charset="-122"/>
                <a:sym typeface="黑体" panose="02010609060101010101"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3314" name="Picture 2"/>
          <p:cNvPicPr>
            <a:picLocks noChangeAspect="1" noChangeArrowheads="1"/>
          </p:cNvPicPr>
          <p:nvPr/>
        </p:nvPicPr>
        <p:blipFill>
          <a:blip r:embed="rId2" cstate="print"/>
          <a:srcRect l="7463" r="8264"/>
          <a:stretch>
            <a:fillRect/>
          </a:stretch>
        </p:blipFill>
        <p:spPr bwMode="auto">
          <a:xfrm>
            <a:off x="2963817" y="1142984"/>
            <a:ext cx="9228183" cy="4106382"/>
          </a:xfrm>
          <a:prstGeom prst="rect">
            <a:avLst/>
          </a:prstGeom>
          <a:noFill/>
          <a:ln w="9525">
            <a:noFill/>
            <a:miter lim="800000"/>
            <a:headEnd/>
            <a:tailEnd/>
          </a:ln>
          <a:effectLst/>
        </p:spPr>
      </p:pic>
    </p:spTree>
    <p:extLst>
      <p:ext uri="{BB962C8B-B14F-4D97-AF65-F5344CB8AC3E}">
        <p14:creationId xmlns:p14="http://schemas.microsoft.com/office/powerpoint/2010/main" val="87985612"/>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项目规划</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8" name="文本框 7"/>
          <p:cNvSpPr txBox="1"/>
          <p:nvPr/>
        </p:nvSpPr>
        <p:spPr>
          <a:xfrm>
            <a:off x="-1198444" y="994850"/>
            <a:ext cx="3636737" cy="707886"/>
          </a:xfrm>
          <a:prstGeom prst="rect">
            <a:avLst/>
          </a:prstGeom>
          <a:noFill/>
        </p:spPr>
        <p:txBody>
          <a:bodyPr wrap="square" rtlCol="0">
            <a:spAutoFit/>
          </a:bodyPr>
          <a:lstStyle/>
          <a:p>
            <a:pPr algn="r"/>
            <a:r>
              <a:rPr lang="zh-CN" altLang="en-US" sz="4000" b="1" dirty="0" smtClean="0">
                <a:solidFill>
                  <a:schemeClr val="tx1">
                    <a:lumMod val="75000"/>
                    <a:lumOff val="25000"/>
                  </a:schemeClr>
                </a:solidFill>
                <a:latin typeface="微软雅黑" panose="020B0503020204020204" charset="-122"/>
                <a:ea typeface="微软雅黑" panose="020B0503020204020204" charset="-122"/>
              </a:rPr>
              <a:t>材料运用</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2" cstate="print"/>
          <a:stretch>
            <a:fillRect/>
          </a:stretch>
        </p:blipFill>
        <p:spPr>
          <a:xfrm>
            <a:off x="6110235" y="1671145"/>
            <a:ext cx="4499626" cy="5183437"/>
          </a:xfrm>
          <a:prstGeom prst="rect">
            <a:avLst/>
          </a:prstGeom>
        </p:spPr>
      </p:pic>
      <p:sp>
        <p:nvSpPr>
          <p:cNvPr id="26" name="TextBox 25"/>
          <p:cNvSpPr txBox="1"/>
          <p:nvPr/>
        </p:nvSpPr>
        <p:spPr>
          <a:xfrm>
            <a:off x="5648573" y="1671145"/>
            <a:ext cx="461665" cy="2126482"/>
          </a:xfrm>
          <a:prstGeom prst="rect">
            <a:avLst/>
          </a:prstGeom>
          <a:solidFill>
            <a:srgbClr val="CCCCCC">
              <a:alpha val="80000"/>
            </a:srgbClr>
          </a:solidFill>
        </p:spPr>
        <p:txBody>
          <a:bodyPr vert="eaVert" wrap="square" rtlCol="0">
            <a:spAutoFit/>
          </a:bodyPr>
          <a:lstStyle/>
          <a:p>
            <a:r>
              <a:rPr lang="zh-CN" altLang="en-US" b="1" dirty="0" smtClean="0">
                <a:solidFill>
                  <a:schemeClr val="tx1">
                    <a:lumMod val="65000"/>
                    <a:lumOff val="35000"/>
                  </a:schemeClr>
                </a:solidFill>
              </a:rPr>
              <a:t>主题街材料运用</a:t>
            </a:r>
            <a:endParaRPr lang="en-US" altLang="zh-CN" b="1" dirty="0" smtClean="0">
              <a:solidFill>
                <a:schemeClr val="tx1">
                  <a:lumMod val="65000"/>
                  <a:lumOff val="35000"/>
                </a:schemeClr>
              </a:solidFill>
            </a:endParaRPr>
          </a:p>
        </p:txBody>
      </p:sp>
      <p:pic>
        <p:nvPicPr>
          <p:cNvPr id="28" name="图片 10"/>
          <p:cNvPicPr/>
          <p:nvPr/>
        </p:nvPicPr>
        <p:blipFill>
          <a:blip r:embed="rId3" cstate="print"/>
          <a:stretch>
            <a:fillRect/>
          </a:stretch>
        </p:blipFill>
        <p:spPr>
          <a:xfrm>
            <a:off x="8674409" y="1702736"/>
            <a:ext cx="1835013" cy="1835013"/>
          </a:xfrm>
          <a:prstGeom prst="ellipse">
            <a:avLst/>
          </a:prstGeom>
          <a:ln>
            <a:noFill/>
          </a:ln>
          <a:effectLst>
            <a:outerShdw blurRad="50800" dist="37674" dir="2700000" algn="tl" rotWithShape="0">
              <a:srgbClr val="000000">
                <a:alpha val="40000"/>
              </a:srgbClr>
            </a:outerShdw>
          </a:effectLst>
        </p:spPr>
      </p:pic>
      <p:pic>
        <p:nvPicPr>
          <p:cNvPr id="29" name="图片 7"/>
          <p:cNvPicPr/>
          <p:nvPr/>
        </p:nvPicPr>
        <p:blipFill>
          <a:blip r:embed="rId4"/>
          <a:stretch>
            <a:fillRect/>
          </a:stretch>
        </p:blipFill>
        <p:spPr>
          <a:xfrm>
            <a:off x="6272092" y="3592544"/>
            <a:ext cx="2929303" cy="2929303"/>
          </a:xfrm>
          <a:prstGeom prst="rect">
            <a:avLst/>
          </a:prstGeom>
          <a:ln>
            <a:noFill/>
          </a:ln>
          <a:effectLst>
            <a:outerShdw blurRad="50800" dist="37674" dir="2700000" algn="tl" rotWithShape="0">
              <a:srgbClr val="000000">
                <a:alpha val="40000"/>
              </a:srgbClr>
            </a:outerShdw>
          </a:effectLst>
        </p:spPr>
      </p:pic>
      <p:pic>
        <p:nvPicPr>
          <p:cNvPr id="30" name="图片 9"/>
          <p:cNvPicPr/>
          <p:nvPr/>
        </p:nvPicPr>
        <p:blipFill>
          <a:blip r:embed="rId5"/>
          <a:srcRect/>
          <a:stretch>
            <a:fillRect/>
          </a:stretch>
        </p:blipFill>
        <p:spPr>
          <a:xfrm>
            <a:off x="9471261" y="4738767"/>
            <a:ext cx="867285" cy="1533997"/>
          </a:xfrm>
          <a:prstGeom prst="rect">
            <a:avLst/>
          </a:prstGeom>
          <a:ln>
            <a:noFill/>
          </a:ln>
          <a:effectLst>
            <a:outerShdw blurRad="50800" dist="37674" dir="18900000" algn="bl" rotWithShape="0">
              <a:srgbClr val="000000">
                <a:alpha val="40000"/>
              </a:srgbClr>
            </a:outerShdw>
          </a:effectLst>
        </p:spPr>
      </p:pic>
      <p:pic>
        <p:nvPicPr>
          <p:cNvPr id="31" name="Picture 2"/>
          <p:cNvPicPr/>
          <p:nvPr/>
        </p:nvPicPr>
        <p:blipFill>
          <a:blip r:embed="rId6"/>
          <a:stretch>
            <a:fillRect/>
          </a:stretch>
        </p:blipFill>
        <p:spPr>
          <a:xfrm>
            <a:off x="7248473" y="2779678"/>
            <a:ext cx="2222788" cy="2222788"/>
          </a:xfrm>
          <a:prstGeom prst="rect">
            <a:avLst/>
          </a:prstGeom>
          <a:ln>
            <a:noFill/>
          </a:ln>
          <a:effectLst>
            <a:outerShdw blurRad="50800" dist="126770" dir="8100000" algn="tr" rotWithShape="0">
              <a:srgbClr val="000000">
                <a:alpha val="40000"/>
              </a:srgbClr>
            </a:outerShdw>
          </a:effectLst>
        </p:spPr>
      </p:pic>
      <p:pic>
        <p:nvPicPr>
          <p:cNvPr id="32" name="图片 8"/>
          <p:cNvPicPr/>
          <p:nvPr/>
        </p:nvPicPr>
        <p:blipFill>
          <a:blip r:embed="rId7"/>
          <a:srcRect t="49586"/>
          <a:stretch>
            <a:fillRect/>
          </a:stretch>
        </p:blipFill>
        <p:spPr>
          <a:xfrm>
            <a:off x="8096264" y="4624657"/>
            <a:ext cx="1709009" cy="1325075"/>
          </a:xfrm>
          <a:prstGeom prst="rect">
            <a:avLst/>
          </a:prstGeom>
          <a:ln>
            <a:noFill/>
          </a:ln>
        </p:spPr>
      </p:pic>
      <p:pic>
        <p:nvPicPr>
          <p:cNvPr id="33" name="Picture 2"/>
          <p:cNvPicPr/>
          <p:nvPr/>
        </p:nvPicPr>
        <p:blipFill>
          <a:blip r:embed="rId8"/>
          <a:stretch>
            <a:fillRect/>
          </a:stretch>
        </p:blipFill>
        <p:spPr>
          <a:xfrm>
            <a:off x="6110236" y="3425244"/>
            <a:ext cx="1138238" cy="1104336"/>
          </a:xfrm>
          <a:prstGeom prst="rect">
            <a:avLst/>
          </a:prstGeom>
          <a:ln>
            <a:noFill/>
          </a:ln>
        </p:spPr>
      </p:pic>
      <p:pic>
        <p:nvPicPr>
          <p:cNvPr id="34" name="Picture 2"/>
          <p:cNvPicPr/>
          <p:nvPr/>
        </p:nvPicPr>
        <p:blipFill>
          <a:blip r:embed="rId9"/>
          <a:stretch>
            <a:fillRect/>
          </a:stretch>
        </p:blipFill>
        <p:spPr>
          <a:xfrm rot="5400000">
            <a:off x="6184657" y="2414604"/>
            <a:ext cx="1694767" cy="1071279"/>
          </a:xfrm>
          <a:prstGeom prst="rect">
            <a:avLst/>
          </a:prstGeom>
          <a:ln>
            <a:noFill/>
          </a:ln>
        </p:spPr>
      </p:pic>
      <p:pic>
        <p:nvPicPr>
          <p:cNvPr id="35" name="Picture 3"/>
          <p:cNvPicPr/>
          <p:nvPr/>
        </p:nvPicPr>
        <p:blipFill>
          <a:blip r:embed="rId10"/>
          <a:srcRect/>
          <a:stretch>
            <a:fillRect/>
          </a:stretch>
        </p:blipFill>
        <p:spPr>
          <a:xfrm>
            <a:off x="7691289" y="1855175"/>
            <a:ext cx="705272" cy="923881"/>
          </a:xfrm>
          <a:prstGeom prst="rect">
            <a:avLst/>
          </a:prstGeom>
          <a:ln>
            <a:noFill/>
          </a:ln>
        </p:spPr>
      </p:pic>
      <p:pic>
        <p:nvPicPr>
          <p:cNvPr id="36" name="Picture 4"/>
          <p:cNvPicPr/>
          <p:nvPr/>
        </p:nvPicPr>
        <p:blipFill>
          <a:blip r:embed="rId11"/>
          <a:srcRect/>
          <a:stretch>
            <a:fillRect/>
          </a:stretch>
        </p:blipFill>
        <p:spPr>
          <a:xfrm>
            <a:off x="9591916" y="3813020"/>
            <a:ext cx="705272" cy="679151"/>
          </a:xfrm>
          <a:prstGeom prst="rect">
            <a:avLst/>
          </a:prstGeom>
          <a:ln>
            <a:noFill/>
          </a:ln>
        </p:spPr>
      </p:pic>
      <p:pic>
        <p:nvPicPr>
          <p:cNvPr id="37" name="Picture 5"/>
          <p:cNvPicPr/>
          <p:nvPr/>
        </p:nvPicPr>
        <p:blipFill>
          <a:blip r:embed="rId12"/>
          <a:srcRect l="17597" t="11207" r="14620" b="12778"/>
          <a:stretch>
            <a:fillRect/>
          </a:stretch>
        </p:blipFill>
        <p:spPr>
          <a:xfrm>
            <a:off x="8774130" y="3821895"/>
            <a:ext cx="1031144" cy="1156363"/>
          </a:xfrm>
          <a:prstGeom prst="rect">
            <a:avLst/>
          </a:prstGeom>
          <a:ln>
            <a:noFill/>
          </a:ln>
        </p:spPr>
      </p:pic>
      <p:pic>
        <p:nvPicPr>
          <p:cNvPr id="38" name="Picture 6"/>
          <p:cNvPicPr/>
          <p:nvPr/>
        </p:nvPicPr>
        <p:blipFill>
          <a:blip r:embed="rId13"/>
          <a:srcRect/>
          <a:stretch>
            <a:fillRect/>
          </a:stretch>
        </p:blipFill>
        <p:spPr>
          <a:xfrm>
            <a:off x="7444693" y="2295504"/>
            <a:ext cx="678529" cy="689723"/>
          </a:xfrm>
          <a:prstGeom prst="rect">
            <a:avLst/>
          </a:prstGeom>
          <a:ln>
            <a:noFill/>
          </a:ln>
        </p:spPr>
      </p:pic>
      <p:grpSp>
        <p:nvGrpSpPr>
          <p:cNvPr id="54" name="组合 53"/>
          <p:cNvGrpSpPr/>
          <p:nvPr/>
        </p:nvGrpSpPr>
        <p:grpSpPr>
          <a:xfrm>
            <a:off x="591333" y="1716999"/>
            <a:ext cx="4696764" cy="4816440"/>
            <a:chOff x="588841" y="1350001"/>
            <a:chExt cx="5054644" cy="5183438"/>
          </a:xfrm>
        </p:grpSpPr>
        <p:pic>
          <p:nvPicPr>
            <p:cNvPr id="39" name="图片 38"/>
            <p:cNvPicPr>
              <a:picLocks noChangeAspect="1"/>
            </p:cNvPicPr>
            <p:nvPr/>
          </p:nvPicPr>
          <p:blipFill>
            <a:blip r:embed="rId14" cstate="print"/>
            <a:stretch>
              <a:fillRect/>
            </a:stretch>
          </p:blipFill>
          <p:spPr>
            <a:xfrm>
              <a:off x="1085683" y="1350002"/>
              <a:ext cx="4557802" cy="5183437"/>
            </a:xfrm>
            <a:prstGeom prst="rect">
              <a:avLst/>
            </a:prstGeom>
          </p:spPr>
        </p:pic>
        <p:pic>
          <p:nvPicPr>
            <p:cNvPr id="40" name="图片 39"/>
            <p:cNvPicPr>
              <a:picLocks noChangeAspect="1"/>
            </p:cNvPicPr>
            <p:nvPr/>
          </p:nvPicPr>
          <p:blipFill rotWithShape="1">
            <a:blip r:embed="rId15" cstate="print">
              <a:extLst>
                <a:ext uri="{28A0092B-C50C-407E-A947-70E740481C1C}">
                  <a14:useLocalDpi xmlns:a14="http://schemas.microsoft.com/office/drawing/2010/main" val="0"/>
                </a:ext>
              </a:extLst>
            </a:blip>
            <a:srcRect t="25000" b="25000"/>
            <a:stretch/>
          </p:blipFill>
          <p:spPr>
            <a:xfrm>
              <a:off x="1279131" y="3007975"/>
              <a:ext cx="2155090" cy="2155090"/>
            </a:xfrm>
            <a:prstGeom prst="rect">
              <a:avLst/>
            </a:prstGeom>
            <a:effectLst>
              <a:outerShdw blurRad="50800" dist="38100" dir="8100000" algn="tr" rotWithShape="0">
                <a:prstClr val="black">
                  <a:alpha val="40000"/>
                </a:prstClr>
              </a:outerShdw>
            </a:effectLst>
          </p:spPr>
        </p:pic>
        <p:pic>
          <p:nvPicPr>
            <p:cNvPr id="41" name="图片 40"/>
            <p:cNvPicPr>
              <a:picLocks noChangeAspect="1"/>
            </p:cNvPicPr>
            <p:nvPr/>
          </p:nvPicPr>
          <p:blipFill rotWithShape="1">
            <a:blip r:embed="rId16" cstate="print">
              <a:extLst>
                <a:ext uri="{BEBA8EAE-BF5A-486C-A8C5-ECC9F3942E4B}">
                  <a14:imgProps xmlns:a14="http://schemas.microsoft.com/office/drawing/2010/main">
                    <a14:imgLayer>
                      <a14:imgEffect>
                        <a14:colorTemperature colorTemp="7200"/>
                      </a14:imgEffect>
                    </a14:imgLayer>
                  </a14:imgProps>
                </a:ext>
                <a:ext uri="{28A0092B-C50C-407E-A947-70E740481C1C}">
                  <a14:useLocalDpi xmlns:a14="http://schemas.microsoft.com/office/drawing/2010/main" val="0"/>
                </a:ext>
              </a:extLst>
            </a:blip>
            <a:srcRect/>
            <a:stretch>
              <a:fillRect/>
            </a:stretch>
          </p:blipFill>
          <p:spPr>
            <a:xfrm>
              <a:off x="3707368" y="1442936"/>
              <a:ext cx="1814770" cy="1829007"/>
            </a:xfrm>
            <a:prstGeom prst="ellipse">
              <a:avLst/>
            </a:prstGeom>
            <a:ln w="63500" cap="rnd">
              <a:noFill/>
            </a:ln>
            <a:effectLst>
              <a:outerShdw blurRad="50800" dist="127000" dir="8100000" algn="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2" name="图片 41"/>
            <p:cNvPicPr>
              <a:picLocks noChangeAspect="1"/>
            </p:cNvPicPr>
            <p:nvPr/>
          </p:nvPicPr>
          <p:blipFill>
            <a:blip r:embed="rId17" cstate="print"/>
            <a:stretch>
              <a:fillRect/>
            </a:stretch>
          </p:blipFill>
          <p:spPr>
            <a:xfrm>
              <a:off x="3817801" y="2160587"/>
              <a:ext cx="972090" cy="717366"/>
            </a:xfrm>
            <a:prstGeom prst="rect">
              <a:avLst/>
            </a:prstGeom>
            <a:effectLst>
              <a:outerShdw blurRad="50800" dist="127000" dir="8100000" algn="tr" rotWithShape="0">
                <a:prstClr val="black">
                  <a:alpha val="40000"/>
                </a:prstClr>
              </a:outerShdw>
            </a:effectLst>
          </p:spPr>
        </p:pic>
        <p:pic>
          <p:nvPicPr>
            <p:cNvPr id="43" name="图片 42"/>
            <p:cNvPicPr>
              <a:picLocks noChangeAspect="1"/>
            </p:cNvPicPr>
            <p:nvPr/>
          </p:nvPicPr>
          <p:blipFill rotWithShape="1">
            <a:blip r:embed="rId18" cstate="print">
              <a:extLst>
                <a:ext uri="{28A0092B-C50C-407E-A947-70E740481C1C}">
                  <a14:useLocalDpi xmlns:a14="http://schemas.microsoft.com/office/drawing/2010/main" val="0"/>
                </a:ext>
              </a:extLst>
            </a:blip>
            <a:srcRect/>
            <a:stretch>
              <a:fillRect/>
            </a:stretch>
          </p:blipFill>
          <p:spPr>
            <a:xfrm>
              <a:off x="3789850" y="4228496"/>
              <a:ext cx="1246855" cy="1145183"/>
            </a:xfrm>
            <a:prstGeom prst="rect">
              <a:avLst/>
            </a:prstGeom>
            <a:effectLst>
              <a:outerShdw blurRad="50800" dist="127000" dir="8100000" algn="tr" rotWithShape="0">
                <a:prstClr val="black">
                  <a:alpha val="40000"/>
                </a:prstClr>
              </a:outerShdw>
            </a:effectLst>
          </p:spPr>
        </p:pic>
        <p:pic>
          <p:nvPicPr>
            <p:cNvPr id="44" name="图片 43"/>
            <p:cNvPicPr>
              <a:picLocks noChangeAspect="1"/>
            </p:cNvPicPr>
            <p:nvPr/>
          </p:nvPicPr>
          <p:blipFill rotWithShape="1">
            <a:blip r:embed="rId19" cstate="print">
              <a:extLst>
                <a:ext uri="{BEBA8EAE-BF5A-486C-A8C5-ECC9F3942E4B}">
                  <a14:imgProps xmlns:a14="http://schemas.microsoft.com/office/drawing/2010/main">
                    <a14:imgLayer>
                      <a14:imgEffect>
                        <a14:colorTemperature colorTemp="7200"/>
                      </a14:imgEffect>
                    </a14:imgLayer>
                  </a14:imgProps>
                </a:ext>
                <a:ext uri="{28A0092B-C50C-407E-A947-70E740481C1C}">
                  <a14:useLocalDpi xmlns:a14="http://schemas.microsoft.com/office/drawing/2010/main" val="0"/>
                </a:ext>
              </a:extLst>
            </a:blip>
            <a:srcRect/>
            <a:stretch>
              <a:fillRect/>
            </a:stretch>
          </p:blipFill>
          <p:spPr>
            <a:xfrm>
              <a:off x="2257855" y="4368872"/>
              <a:ext cx="2063355" cy="1832093"/>
            </a:xfrm>
            <a:prstGeom prst="rect">
              <a:avLst/>
            </a:prstGeom>
            <a:effectLst>
              <a:outerShdw blurRad="50800" dist="127000" dir="8100000" algn="tr" rotWithShape="0">
                <a:prstClr val="black">
                  <a:alpha val="40000"/>
                </a:prstClr>
              </a:outerShdw>
            </a:effectLst>
          </p:spPr>
        </p:pic>
        <p:pic>
          <p:nvPicPr>
            <p:cNvPr id="45" name="图片 44"/>
            <p:cNvPicPr>
              <a:picLocks noChangeAspect="1"/>
            </p:cNvPicPr>
            <p:nvPr/>
          </p:nvPicPr>
          <p:blipFill rotWithShape="1">
            <a:blip r:embed="rId20" cstate="print"/>
            <a:srcRect/>
            <a:stretch>
              <a:fillRect/>
            </a:stretch>
          </p:blipFill>
          <p:spPr>
            <a:xfrm>
              <a:off x="4514658" y="5260067"/>
              <a:ext cx="795194" cy="548915"/>
            </a:xfrm>
            <a:prstGeom prst="rect">
              <a:avLst/>
            </a:prstGeom>
            <a:effectLst>
              <a:outerShdw blurRad="50800" dist="127000" dir="8100000" algn="tr" rotWithShape="0">
                <a:prstClr val="black">
                  <a:alpha val="40000"/>
                </a:prstClr>
              </a:outerShdw>
            </a:effectLst>
          </p:spPr>
        </p:pic>
        <p:pic>
          <p:nvPicPr>
            <p:cNvPr id="46" name="图片 45"/>
            <p:cNvPicPr>
              <a:picLocks noChangeAspect="1"/>
            </p:cNvPicPr>
            <p:nvPr/>
          </p:nvPicPr>
          <p:blipFill rotWithShape="1">
            <a:blip r:embed="rId21" cstate="print">
              <a:extLst>
                <a:ext uri="{28A0092B-C50C-407E-A947-70E740481C1C}">
                  <a14:useLocalDpi xmlns:a14="http://schemas.microsoft.com/office/drawing/2010/main" val="0"/>
                </a:ext>
              </a:extLst>
            </a:blip>
            <a:srcRect/>
            <a:stretch>
              <a:fillRect/>
            </a:stretch>
          </p:blipFill>
          <p:spPr>
            <a:xfrm>
              <a:off x="4313047" y="3533385"/>
              <a:ext cx="552840" cy="770129"/>
            </a:xfrm>
            <a:prstGeom prst="rect">
              <a:avLst/>
            </a:prstGeom>
            <a:effectLst>
              <a:outerShdw blurRad="50800" dist="127000" dir="8100000" algn="tr" rotWithShape="0">
                <a:prstClr val="black">
                  <a:alpha val="40000"/>
                </a:prstClr>
              </a:outerShdw>
            </a:effectLst>
          </p:spPr>
        </p:pic>
        <p:pic>
          <p:nvPicPr>
            <p:cNvPr id="47" name="图片 46"/>
            <p:cNvPicPr>
              <a:picLocks noChangeAspect="1"/>
            </p:cNvPicPr>
            <p:nvPr/>
          </p:nvPicPr>
          <p:blipFill rotWithShape="1">
            <a:blip r:embed="rId22">
              <a:extLst>
                <a:ext uri="{28A0092B-C50C-407E-A947-70E740481C1C}">
                  <a14:useLocalDpi xmlns:a14="http://schemas.microsoft.com/office/drawing/2010/main" val="0"/>
                </a:ext>
              </a:extLst>
            </a:blip>
            <a:srcRect/>
            <a:stretch>
              <a:fillRect/>
            </a:stretch>
          </p:blipFill>
          <p:spPr>
            <a:xfrm>
              <a:off x="2343798" y="1974219"/>
              <a:ext cx="775956" cy="775956"/>
            </a:xfrm>
            <a:prstGeom prst="rect">
              <a:avLst/>
            </a:prstGeom>
            <a:effectLst>
              <a:outerShdw blurRad="50800" dist="38100" dir="2700000" algn="tl" rotWithShape="0">
                <a:prstClr val="black">
                  <a:alpha val="40000"/>
                </a:prstClr>
              </a:outerShdw>
            </a:effectLst>
          </p:spPr>
        </p:pic>
        <p:pic>
          <p:nvPicPr>
            <p:cNvPr id="48" name="Picture 3" descr="G:\远洋新光以诺城\参考图片\floor\27829ad84125506a6a60bdcc66af18fd.jpg"/>
            <p:cNvPicPr>
              <a:picLocks noChangeAspect="1" noChangeArrowheads="1"/>
            </p:cNvPicPr>
            <p:nvPr/>
          </p:nvPicPr>
          <p:blipFill>
            <a:blip r:embed="rId23" cstate="print">
              <a:extLst>
                <a:ext uri="{BEBA8EAE-BF5A-486C-A8C5-ECC9F3942E4B}">
                  <a14:imgProps xmlns:a14="http://schemas.microsoft.com/office/drawing/2010/main">
                    <a14:imgLayer>
                      <a14:imgEffect>
                        <a14:colorTemperature colorTemp="8800"/>
                      </a14:imgEffect>
                    </a14:imgLayer>
                  </a14:imgProps>
                </a:ext>
              </a:extLst>
            </a:blip>
            <a:srcRect/>
            <a:stretch>
              <a:fillRect/>
            </a:stretch>
          </p:blipFill>
          <p:spPr bwMode="auto">
            <a:xfrm>
              <a:off x="4065856" y="5260067"/>
              <a:ext cx="772914" cy="1085928"/>
            </a:xfrm>
            <a:prstGeom prst="rect">
              <a:avLst/>
            </a:prstGeom>
            <a:noFill/>
            <a:ln w="9525">
              <a:noFill/>
              <a:miter lim="800000"/>
              <a:headEnd/>
              <a:tailEnd/>
            </a:ln>
            <a:effectLst>
              <a:outerShdw blurRad="50800" dist="165100" dir="8100000" algn="tr" rotWithShape="0">
                <a:prstClr val="black">
                  <a:alpha val="40000"/>
                </a:prstClr>
              </a:outerShdw>
            </a:effectLst>
          </p:spPr>
        </p:pic>
        <p:sp>
          <p:nvSpPr>
            <p:cNvPr id="49" name="TextBox 24"/>
            <p:cNvSpPr txBox="1"/>
            <p:nvPr/>
          </p:nvSpPr>
          <p:spPr>
            <a:xfrm>
              <a:off x="588841" y="1350001"/>
              <a:ext cx="496843" cy="2183383"/>
            </a:xfrm>
            <a:prstGeom prst="rect">
              <a:avLst/>
            </a:prstGeom>
            <a:solidFill>
              <a:srgbClr val="CCCCCC">
                <a:alpha val="80000"/>
              </a:srgbClr>
            </a:solidFill>
          </p:spPr>
          <p:txBody>
            <a:bodyPr vert="eaVert" wrap="square" rtlCol="0">
              <a:spAutoFit/>
            </a:bodyPr>
            <a:lstStyle/>
            <a:p>
              <a:r>
                <a:rPr lang="zh-CN" altLang="en-US" b="1" dirty="0" smtClean="0">
                  <a:solidFill>
                    <a:schemeClr val="tx1">
                      <a:lumMod val="65000"/>
                      <a:lumOff val="35000"/>
                    </a:schemeClr>
                  </a:solidFill>
                </a:rPr>
                <a:t>主中庭材料运用</a:t>
              </a:r>
              <a:endParaRPr lang="en-US" altLang="zh-CN" b="1" dirty="0" smtClean="0">
                <a:solidFill>
                  <a:schemeClr val="tx1">
                    <a:lumMod val="65000"/>
                    <a:lumOff val="35000"/>
                  </a:schemeClr>
                </a:solidFill>
              </a:endParaRPr>
            </a:p>
          </p:txBody>
        </p:sp>
        <p:pic>
          <p:nvPicPr>
            <p:cNvPr id="50" name="图片 49"/>
            <p:cNvPicPr>
              <a:picLocks noChangeAspect="1"/>
            </p:cNvPicPr>
            <p:nvPr/>
          </p:nvPicPr>
          <p:blipFill rotWithShape="1">
            <a:blip r:embed="rId24" cstate="print">
              <a:extLst>
                <a:ext uri="{28A0092B-C50C-407E-A947-70E740481C1C}">
                  <a14:useLocalDpi xmlns:a14="http://schemas.microsoft.com/office/drawing/2010/main" val="0"/>
                </a:ext>
              </a:extLst>
            </a:blip>
            <a:srcRect t="24595" b="24595"/>
            <a:stretch/>
          </p:blipFill>
          <p:spPr>
            <a:xfrm>
              <a:off x="2257855" y="4137350"/>
              <a:ext cx="2063355" cy="2063355"/>
            </a:xfrm>
            <a:prstGeom prst="rect">
              <a:avLst/>
            </a:prstGeom>
            <a:effectLst>
              <a:outerShdw blurRad="50800" dist="38100" dir="8100000" algn="tr" rotWithShape="0">
                <a:prstClr val="black">
                  <a:alpha val="40000"/>
                </a:prstClr>
              </a:outerShdw>
            </a:effectLst>
          </p:spPr>
        </p:pic>
        <p:pic>
          <p:nvPicPr>
            <p:cNvPr id="51" name="图片 50"/>
            <p:cNvPicPr>
              <a:picLocks noChangeAspect="1"/>
            </p:cNvPicPr>
            <p:nvPr/>
          </p:nvPicPr>
          <p:blipFill>
            <a:blip r:embed="rId25"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tretch>
              <a:fillRect/>
            </a:stretch>
          </p:blipFill>
          <p:spPr>
            <a:xfrm flipV="1">
              <a:off x="1152195" y="4728118"/>
              <a:ext cx="1612812" cy="1612812"/>
            </a:xfrm>
            <a:prstGeom prst="rect">
              <a:avLst/>
            </a:prstGeom>
            <a:effectLst>
              <a:outerShdw blurRad="50800" dist="38100" dir="10800000" algn="r" rotWithShape="0">
                <a:prstClr val="black">
                  <a:alpha val="40000"/>
                </a:prstClr>
              </a:outerShdw>
            </a:effectLst>
          </p:spPr>
        </p:pic>
        <p:pic>
          <p:nvPicPr>
            <p:cNvPr id="52" name="图片 51"/>
            <p:cNvPicPr>
              <a:picLocks noChangeAspect="1"/>
            </p:cNvPicPr>
            <p:nvPr/>
          </p:nvPicPr>
          <p:blipFill rotWithShape="1">
            <a:blip r:embed="rId26" cstate="print">
              <a:extLst>
                <a:ext uri="{28A0092B-C50C-407E-A947-70E740481C1C}">
                  <a14:useLocalDpi xmlns:a14="http://schemas.microsoft.com/office/drawing/2010/main" val="0"/>
                </a:ext>
              </a:extLst>
            </a:blip>
            <a:srcRect t="14259" b="14259"/>
            <a:stretch/>
          </p:blipFill>
          <p:spPr>
            <a:xfrm>
              <a:off x="3696014" y="1439289"/>
              <a:ext cx="1842886" cy="1842886"/>
            </a:xfrm>
            <a:prstGeom prst="ellipse">
              <a:avLst/>
            </a:prstGeom>
            <a:ln>
              <a:solidFill>
                <a:schemeClr val="tx1">
                  <a:lumMod val="50000"/>
                  <a:lumOff val="50000"/>
                </a:schemeClr>
              </a:solidFill>
            </a:ln>
          </p:spPr>
        </p:pic>
        <p:pic>
          <p:nvPicPr>
            <p:cNvPr id="53" name="Picture 4" descr="G:\远洋新光以诺城\参考图片\floor\mental\15e69e90c243f89c8480dfab734094a2.jpg"/>
            <p:cNvPicPr>
              <a:picLocks noChangeAspect="1" noChangeArrowheads="1"/>
            </p:cNvPicPr>
            <p:nvPr/>
          </p:nvPicPr>
          <p:blipFill>
            <a:blip r:embed="rId27" cstate="print">
              <a:extLst>
                <a:ext uri="{BEBA8EAE-BF5A-486C-A8C5-ECC9F3942E4B}">
                  <a14:imgProps xmlns:a14="http://schemas.microsoft.com/office/drawing/2010/main">
                    <a14:imgLayer>
                      <a14:imgEffect>
                        <a14:colorTemperature colorTemp="8800"/>
                      </a14:imgEffect>
                      <a14:imgEffect>
                        <a14:saturation sat="66000"/>
                      </a14:imgEffect>
                      <a14:imgEffect>
                        <a14:brightnessContrast contrast="20000"/>
                      </a14:imgEffect>
                    </a14:imgLayer>
                  </a14:imgProps>
                </a:ext>
              </a:extLst>
            </a:blip>
            <a:stretch>
              <a:fillRect/>
            </a:stretch>
          </p:blipFill>
          <p:spPr bwMode="auto">
            <a:xfrm>
              <a:off x="2762211" y="2458406"/>
              <a:ext cx="1633068" cy="2064135"/>
            </a:xfrm>
            <a:prstGeom prst="rect">
              <a:avLst/>
            </a:prstGeom>
            <a:noFill/>
            <a:ln w="9525">
              <a:noFill/>
              <a:miter lim="800000"/>
              <a:headEnd/>
              <a:tailEnd/>
            </a:ln>
            <a:effectLst>
              <a:outerShdw blurRad="50800" dist="127000" dir="8100000" algn="tr" rotWithShape="0">
                <a:prstClr val="black">
                  <a:alpha val="40000"/>
                </a:prstClr>
              </a:outerShdw>
            </a:effectLst>
          </p:spPr>
        </p:pic>
      </p:grpSp>
    </p:spTree>
    <p:extLst>
      <p:ext uri="{BB962C8B-B14F-4D97-AF65-F5344CB8AC3E}">
        <p14:creationId xmlns:p14="http://schemas.microsoft.com/office/powerpoint/2010/main" val="87985612"/>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rcRect l="10638" t="21563" r="8122" b="18910"/>
          <a:stretch>
            <a:fillRect/>
          </a:stretch>
        </p:blipFill>
        <p:spPr>
          <a:xfrm>
            <a:off x="2558374" y="1208220"/>
            <a:ext cx="9647020" cy="4993537"/>
          </a:xfrm>
          <a:prstGeom prst="rect">
            <a:avLst/>
          </a:prstGeom>
        </p:spPr>
      </p:pic>
      <p:sp>
        <p:nvSpPr>
          <p:cNvPr id="34" name="文本框 33"/>
          <p:cNvSpPr txBox="1"/>
          <p:nvPr/>
        </p:nvSpPr>
        <p:spPr>
          <a:xfrm>
            <a:off x="454081" y="349993"/>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B1</a:t>
            </a:r>
          </a:p>
        </p:txBody>
      </p:sp>
      <p:sp>
        <p:nvSpPr>
          <p:cNvPr id="6" name="椭圆 5"/>
          <p:cNvSpPr/>
          <p:nvPr/>
        </p:nvSpPr>
        <p:spPr>
          <a:xfrm>
            <a:off x="604794" y="2106045"/>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7441" y="1984472"/>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604794" y="2568425"/>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3147" y="1214294"/>
            <a:ext cx="300713" cy="300713"/>
          </a:xfrm>
          <a:prstGeom prst="ellipse">
            <a:avLst/>
          </a:prstGeom>
          <a:solidFill>
            <a:srgbClr val="F3D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3147" y="1676674"/>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3147" y="3039075"/>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3147" y="3501455"/>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3147" y="3963835"/>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3147" y="4426215"/>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3148" y="4872088"/>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3147" y="5334468"/>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3148" y="5796848"/>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03147" y="6259228"/>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5793" y="2478965"/>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95793" y="1108663"/>
            <a:ext cx="1662581"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主力店（超市）</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95793" y="1580077"/>
            <a:ext cx="115562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13552" y="2958598"/>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03860" y="3398127"/>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13551" y="3837656"/>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13551" y="4329618"/>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8026" y="4787335"/>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64158" y="5234733"/>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64157" y="569240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4158" y="6162631"/>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2488231"/>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27448" y="2636912"/>
            <a:ext cx="10515600" cy="1325563"/>
          </a:xfrm>
        </p:spPr>
        <p:txBody>
          <a:bodyPr>
            <a:normAutofit fontScale="90000"/>
          </a:bodyPr>
          <a:lstStyle/>
          <a:p>
            <a:r>
              <a:rPr lang="zh-CN" altLang="en-US" dirty="0" smtClean="0"/>
              <a:t>不做结构调整</a:t>
            </a:r>
            <a:r>
              <a:rPr lang="en-US" altLang="zh-CN" dirty="0" smtClean="0"/>
              <a:t/>
            </a:r>
            <a:br>
              <a:rPr lang="en-US" altLang="zh-CN" dirty="0" smtClean="0"/>
            </a:br>
            <a:r>
              <a:rPr lang="zh-CN" altLang="en-US" dirty="0" smtClean="0"/>
              <a:t>不做防火分区调整</a:t>
            </a:r>
            <a:r>
              <a:rPr lang="en-US" altLang="zh-CN" dirty="0" smtClean="0"/>
              <a:t/>
            </a:r>
            <a:br>
              <a:rPr lang="en-US" altLang="zh-CN" dirty="0" smtClean="0"/>
            </a:br>
            <a:r>
              <a:rPr lang="zh-CN" altLang="en-US" dirty="0" smtClean="0"/>
              <a:t>创造高颜值具记忆的商业空间。</a:t>
            </a:r>
            <a:endParaRPr lang="zh-CN" altLang="en-US" dirty="0"/>
          </a:p>
        </p:txBody>
      </p:sp>
    </p:spTree>
    <p:extLst>
      <p:ext uri="{BB962C8B-B14F-4D97-AF65-F5344CB8AC3E}">
        <p14:creationId xmlns:p14="http://schemas.microsoft.com/office/powerpoint/2010/main" val="1908911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2466303" y="1302026"/>
            <a:ext cx="9725697" cy="3854360"/>
          </a:xfrm>
          <a:prstGeom prst="rect">
            <a:avLst/>
          </a:prstGeom>
          <a:noFill/>
          <a:ln w="9525">
            <a:noFill/>
            <a:miter lim="800000"/>
            <a:headEnd/>
            <a:tailEnd/>
          </a:ln>
          <a:effectLst/>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1F</a:t>
            </a:r>
          </a:p>
        </p:txBody>
      </p:sp>
      <p:sp>
        <p:nvSpPr>
          <p:cNvPr id="4" name="文本框 3"/>
          <p:cNvSpPr txBox="1"/>
          <p:nvPr/>
        </p:nvSpPr>
        <p:spPr>
          <a:xfrm>
            <a:off x="317240" y="1241964"/>
            <a:ext cx="3778496" cy="2446824"/>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地面材料破损不佳。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缺消防导视地灯。</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副动线预留停留节点不足。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中央节点点位不足。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anose="020B0604020202020204" pitchFamily="34" charset="0"/>
              <a:buChar cha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6" name="Picture 4" descr="C:\Users\ADMINI~1\AppData\Local\Temp\WeChat Files\bfcce672499bc2e36d6c370126a12e4.jpg"/>
          <p:cNvPicPr>
            <a:picLocks noChangeAspect="1" noChangeArrowheads="1"/>
          </p:cNvPicPr>
          <p:nvPr/>
        </p:nvPicPr>
        <p:blipFill>
          <a:blip r:embed="rId3" cstate="print"/>
          <a:srcRect/>
          <a:stretch>
            <a:fillRect/>
          </a:stretch>
        </p:blipFill>
        <p:spPr bwMode="auto">
          <a:xfrm>
            <a:off x="9683827" y="5006968"/>
            <a:ext cx="2508173" cy="1881130"/>
          </a:xfrm>
          <a:prstGeom prst="rect">
            <a:avLst/>
          </a:prstGeom>
          <a:noFill/>
        </p:spPr>
      </p:pic>
      <p:sp>
        <p:nvSpPr>
          <p:cNvPr id="8" name="文本框 5"/>
          <p:cNvSpPr txBox="1"/>
          <p:nvPr/>
        </p:nvSpPr>
        <p:spPr>
          <a:xfrm>
            <a:off x="4452926" y="1928802"/>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9" name="文本框 5"/>
          <p:cNvSpPr txBox="1"/>
          <p:nvPr/>
        </p:nvSpPr>
        <p:spPr>
          <a:xfrm>
            <a:off x="5095868" y="2928934"/>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10" name="文本框 5"/>
          <p:cNvSpPr txBox="1"/>
          <p:nvPr/>
        </p:nvSpPr>
        <p:spPr>
          <a:xfrm>
            <a:off x="7024694" y="2345288"/>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1" name="文本框 5"/>
          <p:cNvSpPr txBox="1"/>
          <p:nvPr/>
        </p:nvSpPr>
        <p:spPr>
          <a:xfrm>
            <a:off x="7919074" y="4214818"/>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
        <p:nvSpPr>
          <p:cNvPr id="12" name="文本框 3"/>
          <p:cNvSpPr txBox="1"/>
          <p:nvPr/>
        </p:nvSpPr>
        <p:spPr>
          <a:xfrm>
            <a:off x="296286" y="3286124"/>
            <a:ext cx="4299516" cy="2769989"/>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、地坪改造：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地坪采用玻化砖拼花。</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、消防指示：</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地面按规范要求增设消防指示地灯。</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、主空间改造：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重新塑造主题空间。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、所有后场改造：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地面原有地砖破损处更换，墙面乳胶漆，天花裸顶喷漆，楼梯铺设防滑地砖。</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anose="020B0604020202020204" pitchFamily="34" charset="0"/>
              <a:buChar cha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文本框 5"/>
          <p:cNvSpPr txBox="1"/>
          <p:nvPr/>
        </p:nvSpPr>
        <p:spPr>
          <a:xfrm>
            <a:off x="7739074" y="3504122"/>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Tree>
    <p:extLst>
      <p:ext uri="{BB962C8B-B14F-4D97-AF65-F5344CB8AC3E}">
        <p14:creationId xmlns:p14="http://schemas.microsoft.com/office/powerpoint/2010/main" val="1356851869"/>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rcRect l="6576" t="23000" r="5075" b="24961"/>
          <a:stretch>
            <a:fillRect/>
          </a:stretch>
        </p:blipFill>
        <p:spPr>
          <a:xfrm>
            <a:off x="2302701" y="1142984"/>
            <a:ext cx="9889299" cy="4114922"/>
          </a:xfrm>
          <a:prstGeom prst="rect">
            <a:avLst/>
          </a:prstGeom>
        </p:spPr>
      </p:pic>
      <p:sp>
        <p:nvSpPr>
          <p:cNvPr id="34" name="文本框 33"/>
          <p:cNvSpPr txBox="1"/>
          <p:nvPr/>
        </p:nvSpPr>
        <p:spPr>
          <a:xfrm>
            <a:off x="454081" y="349993"/>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1F</a:t>
            </a:r>
          </a:p>
        </p:txBody>
      </p:sp>
      <p:sp>
        <p:nvSpPr>
          <p:cNvPr id="6" name="椭圆 5"/>
          <p:cNvSpPr/>
          <p:nvPr/>
        </p:nvSpPr>
        <p:spPr>
          <a:xfrm>
            <a:off x="604794" y="2106045"/>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7441" y="1984472"/>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604794" y="2568425"/>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3147" y="1214294"/>
            <a:ext cx="300713" cy="300713"/>
          </a:xfrm>
          <a:prstGeom prst="ellipse">
            <a:avLst/>
          </a:prstGeom>
          <a:solidFill>
            <a:srgbClr val="F3D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3147" y="1676674"/>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3147" y="3039075"/>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3147" y="3501455"/>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3147" y="3963835"/>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3147" y="4426215"/>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3148" y="4872088"/>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3147" y="5334468"/>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3148" y="5796848"/>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03147" y="6259228"/>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5793" y="2478965"/>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95793" y="1108663"/>
            <a:ext cx="1662581"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主力店（超市）</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95793" y="1580077"/>
            <a:ext cx="115562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13552" y="2958598"/>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03860" y="3398127"/>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13551" y="3837656"/>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13551" y="4329618"/>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8026" y="4787335"/>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64158" y="5234733"/>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64157" y="569240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4158" y="6162631"/>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2488231"/>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2717096" y="1241964"/>
            <a:ext cx="9474904" cy="3754969"/>
          </a:xfrm>
          <a:prstGeom prst="rect">
            <a:avLst/>
          </a:prstGeom>
          <a:noFill/>
          <a:ln w="9525">
            <a:noFill/>
            <a:miter lim="800000"/>
            <a:headEnd/>
            <a:tailEnd/>
          </a:ln>
          <a:effectLst/>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2F</a:t>
            </a:r>
          </a:p>
        </p:txBody>
      </p:sp>
      <p:pic>
        <p:nvPicPr>
          <p:cNvPr id="6" name="Picture 4" descr="C:\Users\ADMINI~1\AppData\Local\Temp\WeChat Files\c3f051e0a45a5bd5fde6bb9bb34492c.jpg"/>
          <p:cNvPicPr>
            <a:picLocks noChangeAspect="1" noChangeArrowheads="1"/>
          </p:cNvPicPr>
          <p:nvPr/>
        </p:nvPicPr>
        <p:blipFill>
          <a:blip r:embed="rId3" cstate="print"/>
          <a:srcRect/>
          <a:stretch>
            <a:fillRect/>
          </a:stretch>
        </p:blipFill>
        <p:spPr bwMode="auto">
          <a:xfrm>
            <a:off x="9507556" y="4834759"/>
            <a:ext cx="2684443" cy="2013332"/>
          </a:xfrm>
          <a:prstGeom prst="rect">
            <a:avLst/>
          </a:prstGeom>
          <a:noFill/>
        </p:spPr>
      </p:pic>
      <p:sp>
        <p:nvSpPr>
          <p:cNvPr id="8" name="文本框 5"/>
          <p:cNvSpPr txBox="1"/>
          <p:nvPr/>
        </p:nvSpPr>
        <p:spPr>
          <a:xfrm>
            <a:off x="6453190" y="3488296"/>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9" name="文本框 5"/>
          <p:cNvSpPr txBox="1"/>
          <p:nvPr/>
        </p:nvSpPr>
        <p:spPr>
          <a:xfrm>
            <a:off x="7347570" y="1744136"/>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
        <p:nvSpPr>
          <p:cNvPr id="10" name="文本框 5"/>
          <p:cNvSpPr txBox="1"/>
          <p:nvPr/>
        </p:nvSpPr>
        <p:spPr>
          <a:xfrm>
            <a:off x="6987570" y="2315640"/>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1" name="文本框 5"/>
          <p:cNvSpPr txBox="1"/>
          <p:nvPr/>
        </p:nvSpPr>
        <p:spPr>
          <a:xfrm>
            <a:off x="7859970" y="3857628"/>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
        <p:nvSpPr>
          <p:cNvPr id="12" name="文本框 5"/>
          <p:cNvSpPr txBox="1"/>
          <p:nvPr/>
        </p:nvSpPr>
        <p:spPr>
          <a:xfrm>
            <a:off x="5310182" y="2837372"/>
            <a:ext cx="360000" cy="369332"/>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13" name="文本框 3"/>
          <p:cNvSpPr txBox="1"/>
          <p:nvPr/>
        </p:nvSpPr>
        <p:spPr>
          <a:xfrm>
            <a:off x="317240" y="1241964"/>
            <a:ext cx="3778496" cy="2769989"/>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地面材料破损不佳。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缺消防导视地灯。</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副动线预留停留节点不足。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中央节点点位不足。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卫生间数量不足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anose="020B0604020202020204" pitchFamily="34" charset="0"/>
              <a:buChar cha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文本框 3"/>
          <p:cNvSpPr txBox="1"/>
          <p:nvPr/>
        </p:nvSpPr>
        <p:spPr>
          <a:xfrm>
            <a:off x="296286" y="3445093"/>
            <a:ext cx="4299516" cy="3093154"/>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、地坪改造：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地坪采用玻化砖拼花。</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、消防指示：</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地面按规范要求增设消防指示地灯。</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、主空间改造：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重新塑造主题空间。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、所有后场改造：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地面原有地砖破损处更换，墙面乳胶漆，天花裸顶喷漆，楼梯铺设防滑地砖。</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5</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、增加卫生间</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anose="020B0604020202020204" pitchFamily="34" charset="0"/>
              <a:buChar cha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文本框 5"/>
          <p:cNvSpPr txBox="1"/>
          <p:nvPr/>
        </p:nvSpPr>
        <p:spPr>
          <a:xfrm>
            <a:off x="5642582" y="3359104"/>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19" name="文本框 5"/>
          <p:cNvSpPr txBox="1"/>
          <p:nvPr/>
        </p:nvSpPr>
        <p:spPr>
          <a:xfrm>
            <a:off x="6987570" y="4042294"/>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Tree>
    <p:extLst>
      <p:ext uri="{BB962C8B-B14F-4D97-AF65-F5344CB8AC3E}">
        <p14:creationId xmlns:p14="http://schemas.microsoft.com/office/powerpoint/2010/main" val="1356851869"/>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rcRect l="6932" t="23404" r="3539" b="24352"/>
          <a:stretch>
            <a:fillRect/>
          </a:stretch>
        </p:blipFill>
        <p:spPr>
          <a:xfrm>
            <a:off x="2251998" y="1189987"/>
            <a:ext cx="9940002" cy="4097630"/>
          </a:xfrm>
          <a:prstGeom prst="rect">
            <a:avLst/>
          </a:prstGeom>
        </p:spPr>
      </p:pic>
      <p:sp>
        <p:nvSpPr>
          <p:cNvPr id="34" name="文本框 33"/>
          <p:cNvSpPr txBox="1"/>
          <p:nvPr/>
        </p:nvSpPr>
        <p:spPr>
          <a:xfrm>
            <a:off x="454081" y="349993"/>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2F</a:t>
            </a:r>
          </a:p>
        </p:txBody>
      </p:sp>
      <p:sp>
        <p:nvSpPr>
          <p:cNvPr id="6" name="椭圆 5"/>
          <p:cNvSpPr/>
          <p:nvPr/>
        </p:nvSpPr>
        <p:spPr>
          <a:xfrm>
            <a:off x="604794" y="2106045"/>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7441" y="1984472"/>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604794" y="2568425"/>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3147" y="1214294"/>
            <a:ext cx="300713" cy="300713"/>
          </a:xfrm>
          <a:prstGeom prst="ellipse">
            <a:avLst/>
          </a:prstGeom>
          <a:solidFill>
            <a:srgbClr val="F3D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3147" y="1676674"/>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3147" y="3039075"/>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3147" y="3501455"/>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3147" y="3963835"/>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3147" y="4426215"/>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3148" y="4872088"/>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3147" y="5334468"/>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3148" y="5796848"/>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03147" y="6259228"/>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5793" y="2478965"/>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95793" y="1108663"/>
            <a:ext cx="1662581"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主力店（超市）</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95793" y="1580077"/>
            <a:ext cx="115562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13552" y="2958598"/>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03860" y="3398127"/>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13551" y="3837656"/>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13551" y="4329618"/>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8026" y="4787335"/>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64158" y="5234733"/>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64157" y="569240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4158" y="6162631"/>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2488231"/>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2722180" y="1634640"/>
            <a:ext cx="9469820" cy="3819648"/>
          </a:xfrm>
          <a:prstGeom prst="rect">
            <a:avLst/>
          </a:prstGeom>
          <a:noFill/>
          <a:ln w="9525">
            <a:noFill/>
            <a:miter lim="800000"/>
            <a:headEnd/>
            <a:tailEnd/>
          </a:ln>
          <a:effectLst/>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3F</a:t>
            </a:r>
          </a:p>
        </p:txBody>
      </p:sp>
      <p:pic>
        <p:nvPicPr>
          <p:cNvPr id="7" name="Picture 4" descr="C:\Users\ADMINI~1\AppData\Local\Temp\WeChat Files\234c91ebecd9aa59924d5616d8c0b9f.jpg"/>
          <p:cNvPicPr>
            <a:picLocks noChangeAspect="1" noChangeArrowheads="1"/>
          </p:cNvPicPr>
          <p:nvPr/>
        </p:nvPicPr>
        <p:blipFill>
          <a:blip r:embed="rId3" cstate="print"/>
          <a:srcRect b="12409"/>
          <a:stretch>
            <a:fillRect/>
          </a:stretch>
        </p:blipFill>
        <p:spPr bwMode="auto">
          <a:xfrm>
            <a:off x="9668099" y="5199961"/>
            <a:ext cx="2523901" cy="1658039"/>
          </a:xfrm>
          <a:prstGeom prst="rect">
            <a:avLst/>
          </a:prstGeom>
          <a:noFill/>
        </p:spPr>
      </p:pic>
      <p:sp>
        <p:nvSpPr>
          <p:cNvPr id="8" name="文本框 5"/>
          <p:cNvSpPr txBox="1"/>
          <p:nvPr/>
        </p:nvSpPr>
        <p:spPr>
          <a:xfrm>
            <a:off x="7881950" y="4303762"/>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
        <p:nvSpPr>
          <p:cNvPr id="9" name="文本框 5"/>
          <p:cNvSpPr txBox="1"/>
          <p:nvPr/>
        </p:nvSpPr>
        <p:spPr>
          <a:xfrm>
            <a:off x="7347570" y="1946308"/>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
        <p:nvSpPr>
          <p:cNvPr id="10" name="文本框 5"/>
          <p:cNvSpPr txBox="1"/>
          <p:nvPr/>
        </p:nvSpPr>
        <p:spPr>
          <a:xfrm>
            <a:off x="7167570" y="2673125"/>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1" name="文本框 5"/>
          <p:cNvSpPr txBox="1"/>
          <p:nvPr/>
        </p:nvSpPr>
        <p:spPr>
          <a:xfrm>
            <a:off x="5807438" y="4488428"/>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
        <p:nvSpPr>
          <p:cNvPr id="13" name="文本框 5"/>
          <p:cNvSpPr txBox="1"/>
          <p:nvPr/>
        </p:nvSpPr>
        <p:spPr>
          <a:xfrm>
            <a:off x="5593124" y="3774048"/>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4" name="文本框 3"/>
          <p:cNvSpPr txBox="1"/>
          <p:nvPr/>
        </p:nvSpPr>
        <p:spPr>
          <a:xfrm>
            <a:off x="317240" y="1241964"/>
            <a:ext cx="3778496" cy="3093154"/>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地面材料破损不佳。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缺消防导视地灯。</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副动线预留停留节点不足。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中央节点点位不足。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卫生间数量不足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anose="020B0604020202020204" pitchFamily="34" charset="0"/>
              <a:buChar cha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文本框 5"/>
          <p:cNvSpPr txBox="1"/>
          <p:nvPr/>
        </p:nvSpPr>
        <p:spPr>
          <a:xfrm>
            <a:off x="4452926" y="1928802"/>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16" name="文本框 5"/>
          <p:cNvSpPr txBox="1"/>
          <p:nvPr/>
        </p:nvSpPr>
        <p:spPr>
          <a:xfrm>
            <a:off x="5095868" y="2928934"/>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18" name="文本框 3"/>
          <p:cNvSpPr txBox="1"/>
          <p:nvPr/>
        </p:nvSpPr>
        <p:spPr>
          <a:xfrm>
            <a:off x="296286" y="3445093"/>
            <a:ext cx="4299516" cy="3093154"/>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、地坪改造：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地坪采用玻化砖拼花。</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、消防指示：</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地面按规范要求增设消防指示地灯。</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、主空间改造：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重新塑造主题空间。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、所有后场改造：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地面原有地砖破损处更换，墙面乳胶漆，天花裸顶喷漆，楼梯铺设防滑地砖。</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5</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、增加卫生间</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anose="020B0604020202020204" pitchFamily="34" charset="0"/>
              <a:buChar cha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356851869"/>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rcRect l="8788" t="22356" r="4138" b="25180"/>
          <a:stretch>
            <a:fillRect/>
          </a:stretch>
        </p:blipFill>
        <p:spPr>
          <a:xfrm>
            <a:off x="2238347" y="857232"/>
            <a:ext cx="9953653" cy="4236749"/>
          </a:xfrm>
          <a:prstGeom prst="rect">
            <a:avLst/>
          </a:prstGeom>
        </p:spPr>
      </p:pic>
      <p:sp>
        <p:nvSpPr>
          <p:cNvPr id="34" name="文本框 33"/>
          <p:cNvSpPr txBox="1"/>
          <p:nvPr/>
        </p:nvSpPr>
        <p:spPr>
          <a:xfrm>
            <a:off x="454081" y="349993"/>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3F</a:t>
            </a:r>
          </a:p>
        </p:txBody>
      </p:sp>
      <p:sp>
        <p:nvSpPr>
          <p:cNvPr id="6" name="椭圆 5"/>
          <p:cNvSpPr/>
          <p:nvPr/>
        </p:nvSpPr>
        <p:spPr>
          <a:xfrm>
            <a:off x="604794" y="2106045"/>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7441" y="1984472"/>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604794" y="2568425"/>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3147" y="1214294"/>
            <a:ext cx="300713" cy="300713"/>
          </a:xfrm>
          <a:prstGeom prst="ellipse">
            <a:avLst/>
          </a:prstGeom>
          <a:solidFill>
            <a:srgbClr val="F3D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3147" y="1676674"/>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3147" y="3039075"/>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3147" y="3501455"/>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3147" y="3963835"/>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3147" y="4426215"/>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3148" y="4872088"/>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3147" y="5334468"/>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3148" y="5796848"/>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03147" y="6259228"/>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5793" y="2478965"/>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95793" y="1108663"/>
            <a:ext cx="1662581"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主力店（超市）</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95793" y="1580077"/>
            <a:ext cx="115562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13552" y="2958598"/>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03860" y="3398127"/>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13551" y="3837656"/>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13551" y="4329618"/>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8026" y="4787335"/>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64158" y="5234733"/>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64157" y="569240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4158" y="6162631"/>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2488231"/>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2543503" y="1284339"/>
            <a:ext cx="9648496" cy="3930611"/>
          </a:xfrm>
          <a:prstGeom prst="rect">
            <a:avLst/>
          </a:prstGeom>
          <a:noFill/>
          <a:ln w="9525">
            <a:noFill/>
            <a:miter lim="800000"/>
            <a:headEnd/>
            <a:tailEnd/>
          </a:ln>
          <a:effectLst/>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4F</a:t>
            </a:r>
          </a:p>
        </p:txBody>
      </p:sp>
      <p:pic>
        <p:nvPicPr>
          <p:cNvPr id="5" name="Picture 6" descr="C:\Users\ADMINI~1\AppData\Local\Temp\WeChat Files\120193110f70dd20f7e287ff82e49c2.jpg"/>
          <p:cNvPicPr>
            <a:picLocks noChangeAspect="1" noChangeArrowheads="1"/>
          </p:cNvPicPr>
          <p:nvPr/>
        </p:nvPicPr>
        <p:blipFill>
          <a:blip r:embed="rId3" cstate="print"/>
          <a:srcRect/>
          <a:stretch>
            <a:fillRect/>
          </a:stretch>
        </p:blipFill>
        <p:spPr bwMode="auto">
          <a:xfrm>
            <a:off x="9738911" y="5018183"/>
            <a:ext cx="2453089" cy="1839817"/>
          </a:xfrm>
          <a:prstGeom prst="rect">
            <a:avLst/>
          </a:prstGeom>
          <a:noFill/>
        </p:spPr>
      </p:pic>
      <p:sp>
        <p:nvSpPr>
          <p:cNvPr id="9" name="文本框 5"/>
          <p:cNvSpPr txBox="1"/>
          <p:nvPr/>
        </p:nvSpPr>
        <p:spPr>
          <a:xfrm>
            <a:off x="4415802" y="1946308"/>
            <a:ext cx="360000" cy="369332"/>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10" name="文本框 5"/>
          <p:cNvSpPr txBox="1"/>
          <p:nvPr/>
        </p:nvSpPr>
        <p:spPr>
          <a:xfrm>
            <a:off x="7093322" y="2059536"/>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
        <p:nvSpPr>
          <p:cNvPr id="11" name="文本框 5"/>
          <p:cNvSpPr txBox="1"/>
          <p:nvPr/>
        </p:nvSpPr>
        <p:spPr>
          <a:xfrm>
            <a:off x="8307768" y="2571744"/>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2" name="文本框 5"/>
          <p:cNvSpPr txBox="1"/>
          <p:nvPr/>
        </p:nvSpPr>
        <p:spPr>
          <a:xfrm>
            <a:off x="5807438" y="4357694"/>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
        <p:nvSpPr>
          <p:cNvPr id="13" name="文本框 5"/>
          <p:cNvSpPr txBox="1"/>
          <p:nvPr/>
        </p:nvSpPr>
        <p:spPr>
          <a:xfrm>
            <a:off x="5627438" y="3642621"/>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4" name="文本框 3"/>
          <p:cNvSpPr txBox="1"/>
          <p:nvPr/>
        </p:nvSpPr>
        <p:spPr>
          <a:xfrm>
            <a:off x="317240" y="1241964"/>
            <a:ext cx="3778496" cy="2769989"/>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地面材料破损不佳。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缺消防导视地灯。</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副动线预留停留节点不足。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中央节点点位不足。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卫生间数量不足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anose="020B0604020202020204" pitchFamily="34" charset="0"/>
              <a:buChar cha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文本框 3"/>
          <p:cNvSpPr txBox="1"/>
          <p:nvPr/>
        </p:nvSpPr>
        <p:spPr>
          <a:xfrm>
            <a:off x="296286" y="3445093"/>
            <a:ext cx="4299516" cy="3093154"/>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、地坪改造：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地坪采用玻化砖拼花。</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、消防指示：</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地面按规范要求增设消防指示地灯。</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、主空间改造：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重新塑造主题空间。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、所有后场改造：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地面原有地砖破损处更换，墙面乳胶漆，天花裸顶喷漆，楼梯铺设防滑地砖。</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5</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、增加卫生间</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Clr>
                <a:srgbClr val="FF7A37"/>
              </a:buClr>
              <a:buFont typeface="Arial" panose="020B0604020202020204" pitchFamily="34" charset="0"/>
              <a:buChar char="•"/>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文本框 5"/>
          <p:cNvSpPr txBox="1"/>
          <p:nvPr/>
        </p:nvSpPr>
        <p:spPr>
          <a:xfrm>
            <a:off x="5095868" y="2928934"/>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17" name="文本框 5"/>
          <p:cNvSpPr txBox="1"/>
          <p:nvPr/>
        </p:nvSpPr>
        <p:spPr>
          <a:xfrm>
            <a:off x="7947768" y="4011953"/>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Tree>
    <p:extLst>
      <p:ext uri="{BB962C8B-B14F-4D97-AF65-F5344CB8AC3E}">
        <p14:creationId xmlns:p14="http://schemas.microsoft.com/office/powerpoint/2010/main" val="1356851869"/>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rcRect l="7187" t="26747" r="5369" b="24967"/>
          <a:stretch>
            <a:fillRect/>
          </a:stretch>
        </p:blipFill>
        <p:spPr>
          <a:xfrm>
            <a:off x="2096011" y="1214422"/>
            <a:ext cx="10072219" cy="3929035"/>
          </a:xfrm>
          <a:prstGeom prst="rect">
            <a:avLst/>
          </a:prstGeom>
        </p:spPr>
      </p:pic>
      <p:sp>
        <p:nvSpPr>
          <p:cNvPr id="34" name="文本框 33"/>
          <p:cNvSpPr txBox="1"/>
          <p:nvPr/>
        </p:nvSpPr>
        <p:spPr>
          <a:xfrm>
            <a:off x="454081" y="349993"/>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4F</a:t>
            </a:r>
          </a:p>
        </p:txBody>
      </p:sp>
      <p:sp>
        <p:nvSpPr>
          <p:cNvPr id="6" name="椭圆 5"/>
          <p:cNvSpPr/>
          <p:nvPr/>
        </p:nvSpPr>
        <p:spPr>
          <a:xfrm>
            <a:off x="604794" y="2106045"/>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7441" y="1984472"/>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604794" y="2568425"/>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3147" y="1214294"/>
            <a:ext cx="300713" cy="300713"/>
          </a:xfrm>
          <a:prstGeom prst="ellipse">
            <a:avLst/>
          </a:prstGeom>
          <a:solidFill>
            <a:srgbClr val="F3D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3147" y="1676674"/>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3147" y="3039075"/>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3147" y="3501455"/>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3147" y="3963835"/>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3147" y="4426215"/>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3148" y="4872088"/>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3147" y="5334468"/>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3148" y="5796848"/>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03147" y="6259228"/>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5793" y="2478965"/>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95793" y="1108663"/>
            <a:ext cx="1662581"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主力店（超市）</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95793" y="1580077"/>
            <a:ext cx="115562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13552" y="2958598"/>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03860" y="3398127"/>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13551" y="3837656"/>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13551" y="4329618"/>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8026" y="4787335"/>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64158" y="5234733"/>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64157" y="569240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4158" y="6162631"/>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2488231"/>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24715" y="1724066"/>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04</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707886"/>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概念意向</a:t>
            </a:r>
          </a:p>
          <a:p>
            <a:pPr algn="dist"/>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中庭</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descr="e59b66e73be34cf9b16efbdf07187194"/>
          <p:cNvPicPr>
            <a:picLocks noChangeAspect="1"/>
          </p:cNvPicPr>
          <p:nvPr/>
        </p:nvPicPr>
        <p:blipFill>
          <a:blip r:embed="rId2"/>
          <a:srcRect l="4667"/>
          <a:stretch>
            <a:fillRect/>
          </a:stretch>
        </p:blipFill>
        <p:spPr>
          <a:xfrm>
            <a:off x="3786119" y="1214422"/>
            <a:ext cx="8405881" cy="4959774"/>
          </a:xfrm>
          <a:prstGeom prst="rect">
            <a:avLst/>
          </a:prstGeom>
        </p:spPr>
      </p:pic>
      <p:sp>
        <p:nvSpPr>
          <p:cNvPr id="10" name="TextBox 10"/>
          <p:cNvSpPr/>
          <p:nvPr/>
        </p:nvSpPr>
        <p:spPr>
          <a:xfrm>
            <a:off x="347662" y="4032128"/>
            <a:ext cx="2319314" cy="1754326"/>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pP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取漫漫探索古丝路为寓意，蜿蜒富有律动感的主轴线，利用线性灯光加强流动感，使整个场域更加活泼富有生命力。</a:t>
            </a:r>
            <a:endParaRPr lang="zh-CN" altLang="en-US" dirty="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endParaRPr>
          </a:p>
        </p:txBody>
      </p:sp>
      <p:sp>
        <p:nvSpPr>
          <p:cNvPr id="14" name="TextBox 10"/>
          <p:cNvSpPr/>
          <p:nvPr/>
        </p:nvSpPr>
        <p:spPr>
          <a:xfrm>
            <a:off x="357190" y="3497581"/>
            <a:ext cx="2595538" cy="368300"/>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800" dirty="0" smtClean="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rPr>
              <a:t>魅力丝路</a:t>
            </a:r>
            <a:endParaRPr lang="zh-CN" altLang="en-US" sz="1800" dirty="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endParaRPr>
          </a:p>
        </p:txBody>
      </p:sp>
      <p:pic>
        <p:nvPicPr>
          <p:cNvPr id="15" name="图片 14"/>
          <p:cNvPicPr>
            <a:picLocks noChangeAspect="1"/>
          </p:cNvPicPr>
          <p:nvPr/>
        </p:nvPicPr>
        <p:blipFill>
          <a:blip r:embed="rId3" cstate="print"/>
          <a:srcRect l="6576" t="23000" r="5075" b="24961"/>
          <a:stretch>
            <a:fillRect/>
          </a:stretch>
        </p:blipFill>
        <p:spPr>
          <a:xfrm>
            <a:off x="0" y="1405746"/>
            <a:ext cx="3660643" cy="1523188"/>
          </a:xfrm>
          <a:prstGeom prst="rect">
            <a:avLst/>
          </a:prstGeom>
        </p:spPr>
      </p:pic>
      <p:sp>
        <p:nvSpPr>
          <p:cNvPr id="17" name="椭圆 16"/>
          <p:cNvSpPr/>
          <p:nvPr/>
        </p:nvSpPr>
        <p:spPr>
          <a:xfrm rot="5400000">
            <a:off x="1759802" y="1192903"/>
            <a:ext cx="283885" cy="2184312"/>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208214"/>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案例\收集图\中庭\2018-12-19-Horoy-Uniwalk.jpg"/>
          <p:cNvPicPr>
            <a:picLocks noChangeAspect="1" noChangeArrowheads="1"/>
          </p:cNvPicPr>
          <p:nvPr/>
        </p:nvPicPr>
        <p:blipFill>
          <a:blip r:embed="rId3"/>
          <a:srcRect r="3471"/>
          <a:stretch>
            <a:fillRect/>
          </a:stretch>
        </p:blipFill>
        <p:spPr bwMode="auto">
          <a:xfrm>
            <a:off x="0" y="0"/>
            <a:ext cx="12194228" cy="7105880"/>
          </a:xfrm>
          <a:prstGeom prst="rect">
            <a:avLst/>
          </a:prstGeom>
          <a:noFill/>
        </p:spPr>
      </p:pic>
      <p:sp>
        <p:nvSpPr>
          <p:cNvPr id="19" name="矩形 18"/>
          <p:cNvSpPr/>
          <p:nvPr/>
        </p:nvSpPr>
        <p:spPr>
          <a:xfrm>
            <a:off x="-62812" y="0"/>
            <a:ext cx="12545648" cy="7192768"/>
          </a:xfrm>
          <a:prstGeom prst="rect">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副标题 4"/>
          <p:cNvSpPr>
            <a:spLocks noGrp="1"/>
          </p:cNvSpPr>
          <p:nvPr>
            <p:ph type="subTitle" idx="4294967295"/>
          </p:nvPr>
        </p:nvSpPr>
        <p:spPr>
          <a:xfrm>
            <a:off x="2184095" y="2650988"/>
            <a:ext cx="6346853" cy="558021"/>
          </a:xfrm>
          <a:prstGeom prst="rect">
            <a:avLst/>
          </a:prstGeom>
        </p:spPr>
        <p:txBody>
          <a:bodyPr>
            <a:normAutofit/>
          </a:bodyPr>
          <a:lstStyle/>
          <a:p>
            <a:pPr marL="0" indent="0" algn="r">
              <a:buNone/>
            </a:pPr>
            <a:r>
              <a:rPr lang="en-US" altLang="zh-CN" sz="1450" i="1" spc="300" dirty="0">
                <a:solidFill>
                  <a:schemeClr val="tx1">
                    <a:lumMod val="75000"/>
                    <a:lumOff val="25000"/>
                    <a:alpha val="60000"/>
                  </a:schemeClr>
                </a:solidFill>
                <a:latin typeface="DIN-LightItalic" pitchFamily="50" charset="0"/>
                <a:ea typeface="微软雅黑" panose="020B0503020204020204" charset="-122"/>
              </a:rPr>
              <a:t>2020/09</a:t>
            </a:r>
            <a:r>
              <a:rPr lang="en-US" altLang="zh-CN" sz="1450" i="1" spc="300" dirty="0">
                <a:solidFill>
                  <a:schemeClr val="tx1">
                    <a:lumMod val="75000"/>
                    <a:lumOff val="25000"/>
                    <a:alpha val="60000"/>
                  </a:schemeClr>
                </a:solidFill>
                <a:ea typeface="微软雅黑" panose="020B0503020204020204" charset="-122"/>
              </a:rPr>
              <a:t> </a:t>
            </a:r>
            <a:r>
              <a:rPr lang="zh-CN" altLang="en-US" sz="1450" i="1" spc="300" dirty="0">
                <a:solidFill>
                  <a:schemeClr val="tx1">
                    <a:lumMod val="75000"/>
                    <a:lumOff val="25000"/>
                    <a:alpha val="60000"/>
                  </a:schemeClr>
                </a:solidFill>
                <a:latin typeface="微软雅黑" panose="020B0503020204020204" charset="-122"/>
                <a:ea typeface="微软雅黑" panose="020B0503020204020204" charset="-122"/>
              </a:rPr>
              <a:t>概念规划</a:t>
            </a:r>
            <a:endParaRPr lang="en-US" altLang="zh-CN" sz="1450" i="1" spc="300" dirty="0">
              <a:solidFill>
                <a:schemeClr val="tx1">
                  <a:lumMod val="75000"/>
                  <a:lumOff val="25000"/>
                  <a:alpha val="60000"/>
                </a:schemeClr>
              </a:solidFill>
              <a:latin typeface="微软雅黑" panose="020B0503020204020204" charset="-122"/>
              <a:ea typeface="微软雅黑" panose="020B0503020204020204" charset="-122"/>
            </a:endParaRPr>
          </a:p>
        </p:txBody>
      </p:sp>
      <p:sp>
        <p:nvSpPr>
          <p:cNvPr id="16" name="标题 3"/>
          <p:cNvSpPr txBox="1"/>
          <p:nvPr/>
        </p:nvSpPr>
        <p:spPr>
          <a:xfrm>
            <a:off x="381000" y="-635"/>
            <a:ext cx="10845800" cy="2867025"/>
          </a:xfrm>
          <a:prstGeom prst="rect">
            <a:avLst/>
          </a:prstGeom>
        </p:spPr>
        <p:txBody>
          <a:bodyPr vert="horz" lIns="73720" tIns="36860" rIns="73720" bIns="36860" rtlCol="0" anchor="b" anchorCtr="0">
            <a:normAutofit/>
          </a:bodyPr>
          <a:lstStyle>
            <a:lvl1pPr algn="l" defTabSz="1132840" rtl="0" eaLnBrk="1" latinLnBrk="0" hangingPunct="1">
              <a:lnSpc>
                <a:spcPct val="90000"/>
              </a:lnSpc>
              <a:spcBef>
                <a:spcPct val="0"/>
              </a:spcBef>
              <a:buNone/>
              <a:defRPr sz="4955" b="1" kern="1200">
                <a:solidFill>
                  <a:schemeClr val="bg1"/>
                </a:solidFill>
                <a:latin typeface="+mj-lt"/>
                <a:ea typeface="+mj-ea"/>
                <a:cs typeface="+mj-cs"/>
              </a:defRPr>
            </a:lvl1pPr>
          </a:lstStyle>
          <a:p>
            <a:pPr defTabSz="913130">
              <a:defRPr/>
            </a:pPr>
            <a:r>
              <a:rPr lang="zh-CN" altLang="en-US" sz="5400" dirty="0" smtClean="0">
                <a:solidFill>
                  <a:srgbClr val="525252"/>
                </a:solidFill>
                <a:latin typeface="Arial" panose="020B0604020202020204"/>
                <a:ea typeface="微软雅黑" panose="020B0503020204020204" charset="-122"/>
              </a:rPr>
              <a:t>洛阳升龙广场</a:t>
            </a:r>
            <a:r>
              <a:rPr lang="en-US" altLang="zh-CN" sz="12000" dirty="0" smtClean="0">
                <a:solidFill>
                  <a:srgbClr val="525252"/>
                </a:solidFill>
                <a:latin typeface="Arial" panose="020B0604020202020204"/>
                <a:ea typeface="微软雅黑" panose="020B0503020204020204" charset="-122"/>
              </a:rPr>
              <a:t>C</a:t>
            </a:r>
            <a:r>
              <a:rPr lang="zh-CN" altLang="en-US" sz="5400" dirty="0" smtClean="0">
                <a:solidFill>
                  <a:srgbClr val="525252"/>
                </a:solidFill>
                <a:latin typeface="Arial" panose="020B0604020202020204"/>
                <a:ea typeface="微软雅黑" panose="020B0503020204020204" charset="-122"/>
              </a:rPr>
              <a:t>区商业</a:t>
            </a:r>
            <a:endParaRPr lang="zh-CN" altLang="en-US" sz="5400" dirty="0">
              <a:solidFill>
                <a:srgbClr val="525252"/>
              </a:solidFill>
              <a:latin typeface="Arial" panose="020B0604020202020204"/>
              <a:ea typeface="微软雅黑" panose="020B0503020204020204" charset="-122"/>
            </a:endParaRPr>
          </a:p>
        </p:txBody>
      </p:sp>
      <p:grpSp>
        <p:nvGrpSpPr>
          <p:cNvPr id="10" name="Group 4"/>
          <p:cNvGrpSpPr>
            <a:grpSpLocks noChangeAspect="1"/>
          </p:cNvGrpSpPr>
          <p:nvPr/>
        </p:nvGrpSpPr>
        <p:grpSpPr bwMode="auto">
          <a:xfrm>
            <a:off x="11089357" y="6330199"/>
            <a:ext cx="1110566" cy="353234"/>
            <a:chOff x="1291" y="-412"/>
            <a:chExt cx="1572" cy="500"/>
          </a:xfrm>
        </p:grpSpPr>
        <p:sp>
          <p:nvSpPr>
            <p:cNvPr id="11" name="AutoShape 3"/>
            <p:cNvSpPr>
              <a:spLocks noChangeAspect="1" noChangeArrowheads="1" noTextEdit="1"/>
            </p:cNvSpPr>
            <p:nvPr/>
          </p:nvSpPr>
          <p:spPr bwMode="auto">
            <a:xfrm>
              <a:off x="1291" y="-412"/>
              <a:ext cx="1572"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8" tIns="45674" rIns="91348" bIns="45674" numCol="1" anchor="t" anchorCtr="0" compatLnSpc="1"/>
            <a:lstStyle/>
            <a:p>
              <a:pPr defTabSz="913765"/>
              <a:endParaRPr lang="zh-CN" altLang="en-US" sz="1800" dirty="0">
                <a:solidFill>
                  <a:schemeClr val="bg2">
                    <a:lumMod val="75000"/>
                  </a:schemeClr>
                </a:solidFill>
                <a:latin typeface="微软雅黑" panose="020B0503020204020204" charset="-122"/>
                <a:ea typeface="微软雅黑" panose="020B0503020204020204" charset="-122"/>
              </a:endParaRPr>
            </a:p>
          </p:txBody>
        </p:sp>
        <p:sp>
          <p:nvSpPr>
            <p:cNvPr id="12" name="Freeform 5"/>
            <p:cNvSpPr/>
            <p:nvPr/>
          </p:nvSpPr>
          <p:spPr bwMode="auto">
            <a:xfrm>
              <a:off x="1293" y="-400"/>
              <a:ext cx="534" cy="479"/>
            </a:xfrm>
            <a:custGeom>
              <a:avLst/>
              <a:gdLst>
                <a:gd name="T0" fmla="*/ 0 w 534"/>
                <a:gd name="T1" fmla="*/ 0 h 479"/>
                <a:gd name="T2" fmla="*/ 193 w 534"/>
                <a:gd name="T3" fmla="*/ 0 h 479"/>
                <a:gd name="T4" fmla="*/ 267 w 534"/>
                <a:gd name="T5" fmla="*/ 291 h 479"/>
                <a:gd name="T6" fmla="*/ 341 w 534"/>
                <a:gd name="T7" fmla="*/ 0 h 479"/>
                <a:gd name="T8" fmla="*/ 534 w 534"/>
                <a:gd name="T9" fmla="*/ 0 h 479"/>
                <a:gd name="T10" fmla="*/ 534 w 534"/>
                <a:gd name="T11" fmla="*/ 479 h 479"/>
                <a:gd name="T12" fmla="*/ 415 w 534"/>
                <a:gd name="T13" fmla="*/ 479 h 479"/>
                <a:gd name="T14" fmla="*/ 415 w 534"/>
                <a:gd name="T15" fmla="*/ 113 h 479"/>
                <a:gd name="T16" fmla="*/ 322 w 534"/>
                <a:gd name="T17" fmla="*/ 479 h 479"/>
                <a:gd name="T18" fmla="*/ 212 w 534"/>
                <a:gd name="T19" fmla="*/ 479 h 479"/>
                <a:gd name="T20" fmla="*/ 119 w 534"/>
                <a:gd name="T21" fmla="*/ 113 h 479"/>
                <a:gd name="T22" fmla="*/ 119 w 534"/>
                <a:gd name="T23" fmla="*/ 479 h 479"/>
                <a:gd name="T24" fmla="*/ 0 w 534"/>
                <a:gd name="T25" fmla="*/ 479 h 479"/>
                <a:gd name="T26" fmla="*/ 0 w 534"/>
                <a:gd name="T2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4" h="479">
                  <a:moveTo>
                    <a:pt x="0" y="0"/>
                  </a:moveTo>
                  <a:lnTo>
                    <a:pt x="193" y="0"/>
                  </a:lnTo>
                  <a:lnTo>
                    <a:pt x="267" y="291"/>
                  </a:lnTo>
                  <a:lnTo>
                    <a:pt x="341" y="0"/>
                  </a:lnTo>
                  <a:lnTo>
                    <a:pt x="534" y="0"/>
                  </a:lnTo>
                  <a:lnTo>
                    <a:pt x="534" y="479"/>
                  </a:lnTo>
                  <a:lnTo>
                    <a:pt x="415" y="479"/>
                  </a:lnTo>
                  <a:lnTo>
                    <a:pt x="415" y="113"/>
                  </a:lnTo>
                  <a:lnTo>
                    <a:pt x="322" y="479"/>
                  </a:lnTo>
                  <a:lnTo>
                    <a:pt x="212" y="479"/>
                  </a:lnTo>
                  <a:lnTo>
                    <a:pt x="119" y="113"/>
                  </a:lnTo>
                  <a:lnTo>
                    <a:pt x="119" y="479"/>
                  </a:lnTo>
                  <a:lnTo>
                    <a:pt x="0" y="47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348" tIns="45674" rIns="91348" bIns="45674" numCol="1" anchor="t" anchorCtr="0" compatLnSpc="1"/>
            <a:lstStyle/>
            <a:p>
              <a:pPr defTabSz="913765"/>
              <a:endParaRPr lang="zh-CN" altLang="en-US" sz="1800" dirty="0">
                <a:solidFill>
                  <a:schemeClr val="bg2">
                    <a:lumMod val="75000"/>
                  </a:schemeClr>
                </a:solidFill>
                <a:latin typeface="微软雅黑" panose="020B0503020204020204" charset="-122"/>
                <a:ea typeface="微软雅黑" panose="020B0503020204020204" charset="-122"/>
              </a:endParaRPr>
            </a:p>
          </p:txBody>
        </p:sp>
        <p:sp>
          <p:nvSpPr>
            <p:cNvPr id="13" name="Freeform 6"/>
            <p:cNvSpPr>
              <a:spLocks noEditPoints="1"/>
            </p:cNvSpPr>
            <p:nvPr/>
          </p:nvSpPr>
          <p:spPr bwMode="auto">
            <a:xfrm>
              <a:off x="1882" y="-400"/>
              <a:ext cx="516" cy="479"/>
            </a:xfrm>
            <a:custGeom>
              <a:avLst/>
              <a:gdLst>
                <a:gd name="T0" fmla="*/ 340 w 516"/>
                <a:gd name="T1" fmla="*/ 399 h 479"/>
                <a:gd name="T2" fmla="*/ 174 w 516"/>
                <a:gd name="T3" fmla="*/ 399 h 479"/>
                <a:gd name="T4" fmla="*/ 150 w 516"/>
                <a:gd name="T5" fmla="*/ 479 h 479"/>
                <a:gd name="T6" fmla="*/ 0 w 516"/>
                <a:gd name="T7" fmla="*/ 479 h 479"/>
                <a:gd name="T8" fmla="*/ 178 w 516"/>
                <a:gd name="T9" fmla="*/ 0 h 479"/>
                <a:gd name="T10" fmla="*/ 338 w 516"/>
                <a:gd name="T11" fmla="*/ 0 h 479"/>
                <a:gd name="T12" fmla="*/ 516 w 516"/>
                <a:gd name="T13" fmla="*/ 479 h 479"/>
                <a:gd name="T14" fmla="*/ 364 w 516"/>
                <a:gd name="T15" fmla="*/ 479 h 479"/>
                <a:gd name="T16" fmla="*/ 340 w 516"/>
                <a:gd name="T17" fmla="*/ 399 h 479"/>
                <a:gd name="T18" fmla="*/ 309 w 516"/>
                <a:gd name="T19" fmla="*/ 296 h 479"/>
                <a:gd name="T20" fmla="*/ 257 w 516"/>
                <a:gd name="T21" fmla="*/ 123 h 479"/>
                <a:gd name="T22" fmla="*/ 204 w 516"/>
                <a:gd name="T23" fmla="*/ 296 h 479"/>
                <a:gd name="T24" fmla="*/ 309 w 516"/>
                <a:gd name="T25" fmla="*/ 296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6" h="479">
                  <a:moveTo>
                    <a:pt x="340" y="399"/>
                  </a:moveTo>
                  <a:lnTo>
                    <a:pt x="174" y="399"/>
                  </a:lnTo>
                  <a:lnTo>
                    <a:pt x="150" y="479"/>
                  </a:lnTo>
                  <a:lnTo>
                    <a:pt x="0" y="479"/>
                  </a:lnTo>
                  <a:lnTo>
                    <a:pt x="178" y="0"/>
                  </a:lnTo>
                  <a:lnTo>
                    <a:pt x="338" y="0"/>
                  </a:lnTo>
                  <a:lnTo>
                    <a:pt x="516" y="479"/>
                  </a:lnTo>
                  <a:lnTo>
                    <a:pt x="364" y="479"/>
                  </a:lnTo>
                  <a:lnTo>
                    <a:pt x="340" y="399"/>
                  </a:lnTo>
                  <a:close/>
                  <a:moveTo>
                    <a:pt x="309" y="296"/>
                  </a:moveTo>
                  <a:lnTo>
                    <a:pt x="257" y="123"/>
                  </a:lnTo>
                  <a:lnTo>
                    <a:pt x="204" y="296"/>
                  </a:lnTo>
                  <a:lnTo>
                    <a:pt x="309" y="29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348" tIns="45674" rIns="91348" bIns="45674" numCol="1" anchor="t" anchorCtr="0" compatLnSpc="1"/>
            <a:lstStyle/>
            <a:p>
              <a:pPr defTabSz="913765"/>
              <a:endParaRPr lang="zh-CN" altLang="en-US" sz="1800" dirty="0">
                <a:solidFill>
                  <a:schemeClr val="bg2">
                    <a:lumMod val="75000"/>
                  </a:schemeClr>
                </a:solidFill>
                <a:latin typeface="微软雅黑" panose="020B0503020204020204" charset="-122"/>
                <a:ea typeface="微软雅黑" panose="020B0503020204020204" charset="-122"/>
              </a:endParaRPr>
            </a:p>
          </p:txBody>
        </p:sp>
        <p:sp>
          <p:nvSpPr>
            <p:cNvPr id="14" name="Freeform 7"/>
            <p:cNvSpPr/>
            <p:nvPr/>
          </p:nvSpPr>
          <p:spPr bwMode="auto">
            <a:xfrm>
              <a:off x="2429" y="-410"/>
              <a:ext cx="432" cy="498"/>
            </a:xfrm>
            <a:custGeom>
              <a:avLst/>
              <a:gdLst>
                <a:gd name="T0" fmla="*/ 0 w 181"/>
                <a:gd name="T1" fmla="*/ 137 h 207"/>
                <a:gd name="T2" fmla="*/ 58 w 181"/>
                <a:gd name="T3" fmla="*/ 133 h 207"/>
                <a:gd name="T4" fmla="*/ 66 w 181"/>
                <a:gd name="T5" fmla="*/ 155 h 207"/>
                <a:gd name="T6" fmla="*/ 93 w 181"/>
                <a:gd name="T7" fmla="*/ 167 h 207"/>
                <a:gd name="T8" fmla="*/ 114 w 181"/>
                <a:gd name="T9" fmla="*/ 161 h 207"/>
                <a:gd name="T10" fmla="*/ 121 w 181"/>
                <a:gd name="T11" fmla="*/ 147 h 207"/>
                <a:gd name="T12" fmla="*/ 114 w 181"/>
                <a:gd name="T13" fmla="*/ 133 h 207"/>
                <a:gd name="T14" fmla="*/ 82 w 181"/>
                <a:gd name="T15" fmla="*/ 121 h 207"/>
                <a:gd name="T16" fmla="*/ 24 w 181"/>
                <a:gd name="T17" fmla="*/ 97 h 207"/>
                <a:gd name="T18" fmla="*/ 7 w 181"/>
                <a:gd name="T19" fmla="*/ 59 h 207"/>
                <a:gd name="T20" fmla="*/ 16 w 181"/>
                <a:gd name="T21" fmla="*/ 29 h 207"/>
                <a:gd name="T22" fmla="*/ 43 w 181"/>
                <a:gd name="T23" fmla="*/ 8 h 207"/>
                <a:gd name="T24" fmla="*/ 92 w 181"/>
                <a:gd name="T25" fmla="*/ 0 h 207"/>
                <a:gd name="T26" fmla="*/ 150 w 181"/>
                <a:gd name="T27" fmla="*/ 14 h 207"/>
                <a:gd name="T28" fmla="*/ 174 w 181"/>
                <a:gd name="T29" fmla="*/ 60 h 207"/>
                <a:gd name="T30" fmla="*/ 116 w 181"/>
                <a:gd name="T31" fmla="*/ 63 h 207"/>
                <a:gd name="T32" fmla="*/ 106 w 181"/>
                <a:gd name="T33" fmla="*/ 43 h 207"/>
                <a:gd name="T34" fmla="*/ 86 w 181"/>
                <a:gd name="T35" fmla="*/ 37 h 207"/>
                <a:gd name="T36" fmla="*/ 70 w 181"/>
                <a:gd name="T37" fmla="*/ 42 h 207"/>
                <a:gd name="T38" fmla="*/ 64 w 181"/>
                <a:gd name="T39" fmla="*/ 53 h 207"/>
                <a:gd name="T40" fmla="*/ 69 w 181"/>
                <a:gd name="T41" fmla="*/ 62 h 207"/>
                <a:gd name="T42" fmla="*/ 89 w 181"/>
                <a:gd name="T43" fmla="*/ 69 h 207"/>
                <a:gd name="T44" fmla="*/ 147 w 181"/>
                <a:gd name="T45" fmla="*/ 86 h 207"/>
                <a:gd name="T46" fmla="*/ 173 w 181"/>
                <a:gd name="T47" fmla="*/ 109 h 207"/>
                <a:gd name="T48" fmla="*/ 181 w 181"/>
                <a:gd name="T49" fmla="*/ 138 h 207"/>
                <a:gd name="T50" fmla="*/ 170 w 181"/>
                <a:gd name="T51" fmla="*/ 174 h 207"/>
                <a:gd name="T52" fmla="*/ 140 w 181"/>
                <a:gd name="T53" fmla="*/ 198 h 207"/>
                <a:gd name="T54" fmla="*/ 92 w 181"/>
                <a:gd name="T55" fmla="*/ 207 h 207"/>
                <a:gd name="T56" fmla="*/ 22 w 181"/>
                <a:gd name="T57" fmla="*/ 187 h 207"/>
                <a:gd name="T58" fmla="*/ 0 w 181"/>
                <a:gd name="T59" fmla="*/ 13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207">
                  <a:moveTo>
                    <a:pt x="0" y="137"/>
                  </a:moveTo>
                  <a:cubicBezTo>
                    <a:pt x="58" y="133"/>
                    <a:pt x="58" y="133"/>
                    <a:pt x="58" y="133"/>
                  </a:cubicBezTo>
                  <a:cubicBezTo>
                    <a:pt x="60" y="143"/>
                    <a:pt x="62" y="150"/>
                    <a:pt x="66" y="155"/>
                  </a:cubicBezTo>
                  <a:cubicBezTo>
                    <a:pt x="72" y="163"/>
                    <a:pt x="81" y="167"/>
                    <a:pt x="93" y="167"/>
                  </a:cubicBezTo>
                  <a:cubicBezTo>
                    <a:pt x="102" y="167"/>
                    <a:pt x="109" y="165"/>
                    <a:pt x="114" y="161"/>
                  </a:cubicBezTo>
                  <a:cubicBezTo>
                    <a:pt x="118" y="157"/>
                    <a:pt x="121" y="152"/>
                    <a:pt x="121" y="147"/>
                  </a:cubicBezTo>
                  <a:cubicBezTo>
                    <a:pt x="121" y="142"/>
                    <a:pt x="118" y="137"/>
                    <a:pt x="114" y="133"/>
                  </a:cubicBezTo>
                  <a:cubicBezTo>
                    <a:pt x="109" y="129"/>
                    <a:pt x="99" y="125"/>
                    <a:pt x="82" y="121"/>
                  </a:cubicBezTo>
                  <a:cubicBezTo>
                    <a:pt x="55" y="115"/>
                    <a:pt x="36" y="107"/>
                    <a:pt x="24" y="97"/>
                  </a:cubicBezTo>
                  <a:cubicBezTo>
                    <a:pt x="13" y="87"/>
                    <a:pt x="7" y="74"/>
                    <a:pt x="7" y="59"/>
                  </a:cubicBezTo>
                  <a:cubicBezTo>
                    <a:pt x="7" y="48"/>
                    <a:pt x="10" y="39"/>
                    <a:pt x="16" y="29"/>
                  </a:cubicBezTo>
                  <a:cubicBezTo>
                    <a:pt x="22" y="20"/>
                    <a:pt x="31" y="13"/>
                    <a:pt x="43" y="8"/>
                  </a:cubicBezTo>
                  <a:cubicBezTo>
                    <a:pt x="55" y="3"/>
                    <a:pt x="71" y="0"/>
                    <a:pt x="92" y="0"/>
                  </a:cubicBezTo>
                  <a:cubicBezTo>
                    <a:pt x="117" y="0"/>
                    <a:pt x="137" y="5"/>
                    <a:pt x="150" y="14"/>
                  </a:cubicBezTo>
                  <a:cubicBezTo>
                    <a:pt x="164" y="24"/>
                    <a:pt x="172" y="39"/>
                    <a:pt x="174" y="60"/>
                  </a:cubicBezTo>
                  <a:cubicBezTo>
                    <a:pt x="116" y="63"/>
                    <a:pt x="116" y="63"/>
                    <a:pt x="116" y="63"/>
                  </a:cubicBezTo>
                  <a:cubicBezTo>
                    <a:pt x="114" y="54"/>
                    <a:pt x="111" y="47"/>
                    <a:pt x="106" y="43"/>
                  </a:cubicBezTo>
                  <a:cubicBezTo>
                    <a:pt x="101" y="39"/>
                    <a:pt x="94" y="37"/>
                    <a:pt x="86" y="37"/>
                  </a:cubicBezTo>
                  <a:cubicBezTo>
                    <a:pt x="79" y="37"/>
                    <a:pt x="73" y="39"/>
                    <a:pt x="70" y="42"/>
                  </a:cubicBezTo>
                  <a:cubicBezTo>
                    <a:pt x="66" y="45"/>
                    <a:pt x="64" y="49"/>
                    <a:pt x="64" y="53"/>
                  </a:cubicBezTo>
                  <a:cubicBezTo>
                    <a:pt x="64" y="56"/>
                    <a:pt x="66" y="59"/>
                    <a:pt x="69" y="62"/>
                  </a:cubicBezTo>
                  <a:cubicBezTo>
                    <a:pt x="71" y="64"/>
                    <a:pt x="78" y="67"/>
                    <a:pt x="89" y="69"/>
                  </a:cubicBezTo>
                  <a:cubicBezTo>
                    <a:pt x="116" y="75"/>
                    <a:pt x="136" y="81"/>
                    <a:pt x="147" y="86"/>
                  </a:cubicBezTo>
                  <a:cubicBezTo>
                    <a:pt x="159" y="92"/>
                    <a:pt x="167" y="100"/>
                    <a:pt x="173" y="109"/>
                  </a:cubicBezTo>
                  <a:cubicBezTo>
                    <a:pt x="178" y="117"/>
                    <a:pt x="181" y="127"/>
                    <a:pt x="181" y="138"/>
                  </a:cubicBezTo>
                  <a:cubicBezTo>
                    <a:pt x="181" y="151"/>
                    <a:pt x="177" y="163"/>
                    <a:pt x="170" y="174"/>
                  </a:cubicBezTo>
                  <a:cubicBezTo>
                    <a:pt x="163" y="184"/>
                    <a:pt x="153" y="193"/>
                    <a:pt x="140" y="198"/>
                  </a:cubicBezTo>
                  <a:cubicBezTo>
                    <a:pt x="128" y="204"/>
                    <a:pt x="112" y="207"/>
                    <a:pt x="92" y="207"/>
                  </a:cubicBezTo>
                  <a:cubicBezTo>
                    <a:pt x="58" y="207"/>
                    <a:pt x="35" y="200"/>
                    <a:pt x="22" y="187"/>
                  </a:cubicBezTo>
                  <a:cubicBezTo>
                    <a:pt x="9" y="174"/>
                    <a:pt x="1" y="157"/>
                    <a:pt x="0" y="1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348" tIns="45674" rIns="91348" bIns="45674" numCol="1" anchor="t" anchorCtr="0" compatLnSpc="1"/>
            <a:lstStyle/>
            <a:p>
              <a:pPr defTabSz="913765"/>
              <a:endParaRPr lang="zh-CN" altLang="en-US" sz="1800" dirty="0">
                <a:solidFill>
                  <a:schemeClr val="bg2">
                    <a:lumMod val="75000"/>
                  </a:schemeClr>
                </a:solidFill>
                <a:latin typeface="微软雅黑" panose="020B0503020204020204" charset="-122"/>
                <a:ea typeface="微软雅黑" panose="020B0503020204020204" charset="-122"/>
              </a:endParaRPr>
            </a:p>
          </p:txBody>
        </p:sp>
      </p:grpSp>
      <p:sp>
        <p:nvSpPr>
          <p:cNvPr id="15" name="矩形 14"/>
          <p:cNvSpPr/>
          <p:nvPr/>
        </p:nvSpPr>
        <p:spPr>
          <a:xfrm>
            <a:off x="-5121" y="6673194"/>
            <a:ext cx="12205043" cy="296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50" dirty="0">
              <a:solidFill>
                <a:schemeClr val="bg2">
                  <a:lumMod val="75000"/>
                </a:schemeClr>
              </a:solidFill>
              <a:ea typeface="微软雅黑" panose="020B0503020204020204" charset="-122"/>
            </a:endParaRPr>
          </a:p>
        </p:txBody>
      </p:sp>
      <p:cxnSp>
        <p:nvCxnSpPr>
          <p:cNvPr id="9" name="直接连接符 8"/>
          <p:cNvCxnSpPr/>
          <p:nvPr/>
        </p:nvCxnSpPr>
        <p:spPr>
          <a:xfrm>
            <a:off x="-2445171" y="2869701"/>
            <a:ext cx="8911539" cy="0"/>
          </a:xfrm>
          <a:prstGeom prst="line">
            <a:avLst/>
          </a:prstGeom>
          <a:ln w="38100">
            <a:solidFill>
              <a:schemeClr val="bg1">
                <a:alpha val="70000"/>
              </a:schemeClr>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75991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srcRect l="6576" t="23000" r="5075" b="24961"/>
          <a:stretch>
            <a:fillRect/>
          </a:stretch>
        </p:blipFill>
        <p:spPr>
          <a:xfrm>
            <a:off x="0" y="1405746"/>
            <a:ext cx="3660643" cy="1523188"/>
          </a:xfrm>
          <a:prstGeom prst="rect">
            <a:avLst/>
          </a:prstGeom>
        </p:spPr>
      </p:pic>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1F</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主题区</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9" name="Picture 2" descr="G:\潘露\工作文件\2020年项目\洛阳C区\意向图\3 (4).jpg"/>
          <p:cNvPicPr>
            <a:picLocks noChangeAspect="1" noChangeArrowheads="1"/>
          </p:cNvPicPr>
          <p:nvPr/>
        </p:nvPicPr>
        <p:blipFill>
          <a:blip r:embed="rId3"/>
          <a:srcRect l="17841" r="4776"/>
          <a:stretch>
            <a:fillRect/>
          </a:stretch>
        </p:blipFill>
        <p:spPr bwMode="auto">
          <a:xfrm>
            <a:off x="3786118" y="1206119"/>
            <a:ext cx="8405882" cy="4791269"/>
          </a:xfrm>
          <a:prstGeom prst="rect">
            <a:avLst/>
          </a:prstGeom>
          <a:noFill/>
        </p:spPr>
      </p:pic>
      <p:sp>
        <p:nvSpPr>
          <p:cNvPr id="10" name="TextBox 10"/>
          <p:cNvSpPr/>
          <p:nvPr/>
        </p:nvSpPr>
        <p:spPr>
          <a:xfrm>
            <a:off x="358200" y="3880498"/>
            <a:ext cx="2665965" cy="1477328"/>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pPr>
            <a:r>
              <a:rPr lang="zh-CN" altLang="en-US" sz="1800"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延续主场域整体调性，</a:t>
            </a:r>
            <a:endParaRPr lang="en-US" altLang="zh-CN" sz="1800"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endParaRPr>
          </a:p>
          <a:p>
            <a:pPr algn="l">
              <a:buFont typeface="Arial" panose="020B0604020202020204" pitchFamily="34" charset="0"/>
            </a:pP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局部增设多经点位打造亮点区域，塑造一个符合现代年轻人精致生活理念的场所。</a:t>
            </a:r>
            <a:endParaRPr lang="zh-CN" sz="1800" dirty="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endParaRPr>
          </a:p>
        </p:txBody>
      </p:sp>
      <p:sp>
        <p:nvSpPr>
          <p:cNvPr id="15" name="TextBox 10"/>
          <p:cNvSpPr/>
          <p:nvPr/>
        </p:nvSpPr>
        <p:spPr>
          <a:xfrm>
            <a:off x="357190" y="3497581"/>
            <a:ext cx="2595538" cy="368300"/>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800" dirty="0" smtClean="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rPr>
              <a:t>星耀丝绸</a:t>
            </a:r>
            <a:endParaRPr lang="zh-CN" altLang="en-US" sz="1800" dirty="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endParaRPr>
          </a:p>
        </p:txBody>
      </p:sp>
      <p:sp>
        <p:nvSpPr>
          <p:cNvPr id="20" name="椭圆 19"/>
          <p:cNvSpPr/>
          <p:nvPr/>
        </p:nvSpPr>
        <p:spPr>
          <a:xfrm rot="5400000">
            <a:off x="1656003" y="1203580"/>
            <a:ext cx="166826" cy="1283616"/>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208214"/>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3143745"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2F-3F </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中庭</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0" name="TextBox 10"/>
          <p:cNvSpPr/>
          <p:nvPr/>
        </p:nvSpPr>
        <p:spPr>
          <a:xfrm>
            <a:off x="358201" y="4143380"/>
            <a:ext cx="2665965" cy="1754326"/>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800"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引用典故的寓意，用卷轴造型及洛阳刻文字串联</a:t>
            </a:r>
            <a:r>
              <a:rPr lang="en-US" altLang="zh-CN" sz="1800"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2F-3F</a:t>
            </a: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中庭区域，制造</a:t>
            </a:r>
            <a:r>
              <a:rPr lang="zh-CN" altLang="en-US" sz="1800"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新颖话题，塑造一个富有趣味的纵向空间视觉效果。</a:t>
            </a:r>
            <a:endParaRPr lang="zh-CN" sz="1800" dirty="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endParaRPr>
          </a:p>
        </p:txBody>
      </p:sp>
      <p:sp>
        <p:nvSpPr>
          <p:cNvPr id="14" name="TextBox 10"/>
          <p:cNvSpPr/>
          <p:nvPr/>
        </p:nvSpPr>
        <p:spPr>
          <a:xfrm>
            <a:off x="357190" y="3497581"/>
            <a:ext cx="2595538" cy="368300"/>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800" dirty="0" smtClean="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rPr>
              <a:t>洛阳纸贵</a:t>
            </a:r>
            <a:endParaRPr lang="zh-CN" altLang="en-US" sz="1800" dirty="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endParaRPr>
          </a:p>
        </p:txBody>
      </p:sp>
      <p:pic>
        <p:nvPicPr>
          <p:cNvPr id="15" name="Picture 2" descr="G:\潘露\工作文件\2020年项目\洛阳C区\意向图\Webimage-The%20Ring-EN-20194.jpg"/>
          <p:cNvPicPr>
            <a:picLocks noChangeAspect="1" noChangeArrowheads="1"/>
          </p:cNvPicPr>
          <p:nvPr/>
        </p:nvPicPr>
        <p:blipFill>
          <a:blip r:embed="rId2"/>
          <a:stretch>
            <a:fillRect/>
          </a:stretch>
        </p:blipFill>
        <p:spPr bwMode="auto">
          <a:xfrm>
            <a:off x="3738546" y="1206119"/>
            <a:ext cx="4066441" cy="5442564"/>
          </a:xfrm>
          <a:prstGeom prst="rect">
            <a:avLst/>
          </a:prstGeom>
          <a:noFill/>
        </p:spPr>
      </p:pic>
      <p:pic>
        <p:nvPicPr>
          <p:cNvPr id="16" name="Picture 2" descr="G:\潘露\工作文件\2020年项目\洛阳C区\意向图\Webimage-The%20Ring-EN-20194.jpg"/>
          <p:cNvPicPr>
            <a:picLocks noChangeAspect="1" noChangeArrowheads="1"/>
          </p:cNvPicPr>
          <p:nvPr/>
        </p:nvPicPr>
        <p:blipFill>
          <a:blip r:embed="rId3"/>
          <a:stretch>
            <a:fillRect/>
          </a:stretch>
        </p:blipFill>
        <p:spPr bwMode="auto">
          <a:xfrm>
            <a:off x="7887475" y="1206119"/>
            <a:ext cx="4066441" cy="2846508"/>
          </a:xfrm>
          <a:prstGeom prst="rect">
            <a:avLst/>
          </a:prstGeom>
          <a:noFill/>
        </p:spPr>
      </p:pic>
      <p:pic>
        <p:nvPicPr>
          <p:cNvPr id="6146" name="Picture 2" descr="C:\Users\mas108\Desktop\111.jpg"/>
          <p:cNvPicPr>
            <a:picLocks noChangeAspect="1" noChangeArrowheads="1"/>
          </p:cNvPicPr>
          <p:nvPr/>
        </p:nvPicPr>
        <p:blipFill>
          <a:blip r:embed="rId4"/>
          <a:srcRect l="3523"/>
          <a:stretch>
            <a:fillRect/>
          </a:stretch>
        </p:blipFill>
        <p:spPr bwMode="auto">
          <a:xfrm>
            <a:off x="7887475" y="4143379"/>
            <a:ext cx="4063867" cy="2476081"/>
          </a:xfrm>
          <a:prstGeom prst="rect">
            <a:avLst/>
          </a:prstGeom>
          <a:noFill/>
        </p:spPr>
      </p:pic>
      <p:pic>
        <p:nvPicPr>
          <p:cNvPr id="17" name="图片 16"/>
          <p:cNvPicPr>
            <a:picLocks noChangeAspect="1"/>
          </p:cNvPicPr>
          <p:nvPr/>
        </p:nvPicPr>
        <p:blipFill>
          <a:blip r:embed="rId5" cstate="print"/>
          <a:srcRect l="6932" t="23404" r="3539" b="24352"/>
          <a:stretch>
            <a:fillRect/>
          </a:stretch>
        </p:blipFill>
        <p:spPr>
          <a:xfrm>
            <a:off x="0" y="1357298"/>
            <a:ext cx="3657600" cy="1507795"/>
          </a:xfrm>
          <a:prstGeom prst="rect">
            <a:avLst/>
          </a:prstGeom>
        </p:spPr>
      </p:pic>
      <p:sp>
        <p:nvSpPr>
          <p:cNvPr id="18" name="椭圆 17"/>
          <p:cNvSpPr/>
          <p:nvPr/>
        </p:nvSpPr>
        <p:spPr>
          <a:xfrm rot="5400000">
            <a:off x="888745" y="1936896"/>
            <a:ext cx="286126" cy="26993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5400000">
            <a:off x="2689858" y="2148689"/>
            <a:ext cx="197004" cy="18585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208214"/>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G:\潘露\工作文件\2020年项目\洛阳C区\意向图\Webimage-The%20Ring-EN-20194.jpg"/>
          <p:cNvPicPr>
            <a:picLocks noChangeAspect="1" noChangeArrowheads="1"/>
          </p:cNvPicPr>
          <p:nvPr/>
        </p:nvPicPr>
        <p:blipFill>
          <a:blip r:embed="rId2"/>
          <a:srcRect r="13077"/>
          <a:stretch>
            <a:fillRect/>
          </a:stretch>
        </p:blipFill>
        <p:spPr bwMode="auto">
          <a:xfrm>
            <a:off x="3786119" y="1214422"/>
            <a:ext cx="8410363" cy="5442564"/>
          </a:xfrm>
          <a:prstGeom prst="rect">
            <a:avLst/>
          </a:prstGeom>
          <a:noFill/>
        </p:spPr>
      </p:pic>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2F </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中岛</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0" name="TextBox 10"/>
          <p:cNvSpPr/>
          <p:nvPr/>
        </p:nvSpPr>
        <p:spPr>
          <a:xfrm>
            <a:off x="358201" y="4143380"/>
            <a:ext cx="2665965" cy="923330"/>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pP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端部设置中岛多经点位，拉动人气，增加主场域活力氛围。</a:t>
            </a:r>
            <a:endParaRPr lang="zh-CN" sz="1800" dirty="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endParaRPr>
          </a:p>
        </p:txBody>
      </p:sp>
      <p:sp>
        <p:nvSpPr>
          <p:cNvPr id="14" name="TextBox 10"/>
          <p:cNvSpPr/>
          <p:nvPr/>
        </p:nvSpPr>
        <p:spPr>
          <a:xfrm>
            <a:off x="357190" y="3497581"/>
            <a:ext cx="2595538" cy="368300"/>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800" dirty="0" smtClean="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rPr>
              <a:t>乐活市集</a:t>
            </a:r>
            <a:endParaRPr lang="zh-CN" altLang="en-US" sz="1800" dirty="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endParaRPr>
          </a:p>
        </p:txBody>
      </p:sp>
      <p:pic>
        <p:nvPicPr>
          <p:cNvPr id="16" name="图片 15"/>
          <p:cNvPicPr>
            <a:picLocks noChangeAspect="1"/>
          </p:cNvPicPr>
          <p:nvPr/>
        </p:nvPicPr>
        <p:blipFill>
          <a:blip r:embed="rId3" cstate="print"/>
          <a:srcRect l="6932" t="23404" r="3539" b="24352"/>
          <a:stretch>
            <a:fillRect/>
          </a:stretch>
        </p:blipFill>
        <p:spPr>
          <a:xfrm>
            <a:off x="0" y="1357298"/>
            <a:ext cx="3657600" cy="1507795"/>
          </a:xfrm>
          <a:prstGeom prst="rect">
            <a:avLst/>
          </a:prstGeom>
        </p:spPr>
      </p:pic>
      <p:sp>
        <p:nvSpPr>
          <p:cNvPr id="17" name="椭圆 16"/>
          <p:cNvSpPr/>
          <p:nvPr/>
        </p:nvSpPr>
        <p:spPr>
          <a:xfrm rot="5400000">
            <a:off x="753774" y="2151210"/>
            <a:ext cx="286126" cy="26993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5400000">
            <a:off x="1475412" y="2165998"/>
            <a:ext cx="197004" cy="18585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208214"/>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2F</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主题区</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0" name="TextBox 10"/>
          <p:cNvSpPr/>
          <p:nvPr/>
        </p:nvSpPr>
        <p:spPr>
          <a:xfrm>
            <a:off x="309522" y="3880498"/>
            <a:ext cx="3000396" cy="2031325"/>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街力复兴，霓虹再起，以“提炼当地文化符号</a:t>
            </a:r>
            <a:r>
              <a:rPr lang="en-US" altLang="zh-CN"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a:t>
            </a: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现代潮流“跨界结合的「国潮」形式，塑造耳目一新的国风潮范儿，吸引新一代复古又潮流的青年力量来这里打卡，寻趣。</a:t>
            </a:r>
          </a:p>
        </p:txBody>
      </p:sp>
      <p:sp>
        <p:nvSpPr>
          <p:cNvPr id="14" name="TextBox 10"/>
          <p:cNvSpPr/>
          <p:nvPr/>
        </p:nvSpPr>
        <p:spPr>
          <a:xfrm>
            <a:off x="9040495" y="1543050"/>
            <a:ext cx="3068320" cy="1753235"/>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pPr>
            <a:r>
              <a:rPr lang="zh-CN" sz="1800" dirty="0">
                <a:solidFill>
                  <a:schemeClr val="bg1"/>
                </a:solidFill>
                <a:latin typeface="Arial" panose="020B0604020202020204" pitchFamily="34" charset="0"/>
                <a:ea typeface="黑体" panose="02010609060101010101" pitchFamily="49" charset="-122"/>
                <a:sym typeface="Arial" panose="020B0604020202020204" pitchFamily="34" charset="0"/>
              </a:rPr>
              <a:t>街力复兴，霓虹再起，</a:t>
            </a:r>
            <a:r>
              <a:rPr sz="1800" dirty="0">
                <a:solidFill>
                  <a:schemeClr val="bg1"/>
                </a:solidFill>
                <a:latin typeface="Arial" panose="020B0604020202020204" pitchFamily="34" charset="0"/>
                <a:ea typeface="黑体" panose="02010609060101010101" pitchFamily="49" charset="-122"/>
                <a:sym typeface="Arial" panose="020B0604020202020204" pitchFamily="34" charset="0"/>
              </a:rPr>
              <a:t>以“传统文化+现代潮流“跨界结合的「国潮」</a:t>
            </a:r>
            <a:r>
              <a:rPr lang="zh-CN" sz="1800" dirty="0">
                <a:solidFill>
                  <a:schemeClr val="bg1"/>
                </a:solidFill>
                <a:latin typeface="Arial" panose="020B0604020202020204" pitchFamily="34" charset="0"/>
                <a:ea typeface="黑体" panose="02010609060101010101" pitchFamily="49" charset="-122"/>
                <a:sym typeface="Arial" panose="020B0604020202020204" pitchFamily="34" charset="0"/>
              </a:rPr>
              <a:t>形式，塑造</a:t>
            </a:r>
            <a:r>
              <a:rPr sz="1800" dirty="0">
                <a:solidFill>
                  <a:schemeClr val="bg1"/>
                </a:solidFill>
                <a:latin typeface="Arial" panose="020B0604020202020204" pitchFamily="34" charset="0"/>
                <a:ea typeface="黑体" panose="02010609060101010101" pitchFamily="49" charset="-122"/>
                <a:sym typeface="Arial" panose="020B0604020202020204" pitchFamily="34" charset="0"/>
              </a:rPr>
              <a:t>耳目一新的国风潮范儿</a:t>
            </a:r>
            <a:r>
              <a:rPr lang="zh-CN" sz="1800" dirty="0">
                <a:solidFill>
                  <a:schemeClr val="bg1"/>
                </a:solidFill>
                <a:latin typeface="Arial" panose="020B0604020202020204" pitchFamily="34" charset="0"/>
                <a:ea typeface="黑体" panose="02010609060101010101" pitchFamily="49" charset="-122"/>
                <a:sym typeface="Arial" panose="020B0604020202020204" pitchFamily="34" charset="0"/>
              </a:rPr>
              <a:t>，吸引新一代复古又潮流的青年力量来这里打卡，寻趣。</a:t>
            </a:r>
          </a:p>
        </p:txBody>
      </p:sp>
      <p:sp>
        <p:nvSpPr>
          <p:cNvPr id="19" name="TextBox 10"/>
          <p:cNvSpPr/>
          <p:nvPr/>
        </p:nvSpPr>
        <p:spPr>
          <a:xfrm>
            <a:off x="0" y="3497581"/>
            <a:ext cx="2595538" cy="368300"/>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 typeface="Arial" panose="020B0604020202020204" pitchFamily="34" charset="0"/>
            </a:pPr>
            <a:r>
              <a:rPr lang="zh-CN" altLang="en-US" sz="1800" dirty="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rPr>
              <a:t>国潮来袭 </a:t>
            </a:r>
            <a:r>
              <a:rPr lang="zh-CN" altLang="en-US" sz="1800" dirty="0">
                <a:solidFill>
                  <a:schemeClr val="accent1">
                    <a:lumMod val="75000"/>
                  </a:schemeClr>
                </a:solidFill>
                <a:latin typeface="微软雅黑" panose="020B0503020204020204" charset="-122"/>
                <a:ea typeface="微软雅黑" panose="020B0503020204020204" charset="-122"/>
                <a:sym typeface="Arial" panose="020B0604020202020204" pitchFamily="34" charset="0"/>
              </a:rPr>
              <a:t>• </a:t>
            </a:r>
            <a:r>
              <a:rPr lang="en-US" altLang="zh-CN" sz="1800" dirty="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rPr>
              <a:t>FUN</a:t>
            </a:r>
            <a:r>
              <a:rPr lang="zh-CN" altLang="en-US" sz="1800" dirty="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rPr>
              <a:t>肆嗨</a:t>
            </a:r>
          </a:p>
        </p:txBody>
      </p:sp>
      <p:pic>
        <p:nvPicPr>
          <p:cNvPr id="3074" name="Picture 2" descr="C:\Users\mas108\Desktop\0040039684147874_b.jpg"/>
          <p:cNvPicPr>
            <a:picLocks noChangeAspect="1" noChangeArrowheads="1"/>
          </p:cNvPicPr>
          <p:nvPr/>
        </p:nvPicPr>
        <p:blipFill>
          <a:blip r:embed="rId2" cstate="print"/>
          <a:srcRect l="39790" t="16958" r="11092" b="10380"/>
          <a:stretch>
            <a:fillRect/>
          </a:stretch>
        </p:blipFill>
        <p:spPr bwMode="auto">
          <a:xfrm>
            <a:off x="7989007" y="1206119"/>
            <a:ext cx="3750595" cy="2774210"/>
          </a:xfrm>
          <a:prstGeom prst="rect">
            <a:avLst/>
          </a:prstGeom>
          <a:noFill/>
        </p:spPr>
      </p:pic>
      <p:pic>
        <p:nvPicPr>
          <p:cNvPr id="16" name="图片 15" descr="webp.webp (2)"/>
          <p:cNvPicPr>
            <a:picLocks noChangeAspect="1"/>
          </p:cNvPicPr>
          <p:nvPr/>
        </p:nvPicPr>
        <p:blipFill>
          <a:blip r:embed="rId3"/>
          <a:srcRect t="46276" b="3198"/>
          <a:stretch>
            <a:fillRect/>
          </a:stretch>
        </p:blipFill>
        <p:spPr>
          <a:xfrm>
            <a:off x="3809984" y="1206118"/>
            <a:ext cx="4096887" cy="2760037"/>
          </a:xfrm>
          <a:prstGeom prst="rect">
            <a:avLst/>
          </a:prstGeom>
        </p:spPr>
      </p:pic>
      <p:grpSp>
        <p:nvGrpSpPr>
          <p:cNvPr id="25" name="组合 24"/>
          <p:cNvGrpSpPr/>
          <p:nvPr/>
        </p:nvGrpSpPr>
        <p:grpSpPr>
          <a:xfrm>
            <a:off x="3809985" y="4000505"/>
            <a:ext cx="7930110" cy="2569260"/>
            <a:chOff x="3809985" y="4000504"/>
            <a:chExt cx="8395267" cy="2719965"/>
          </a:xfrm>
        </p:grpSpPr>
        <p:pic>
          <p:nvPicPr>
            <p:cNvPr id="3075" name="Picture 3" descr="C:\Users\mas108\Desktop\f0cc72afe31dc6289a895a72c555ef9d.jpg"/>
            <p:cNvPicPr>
              <a:picLocks noChangeAspect="1" noChangeArrowheads="1"/>
            </p:cNvPicPr>
            <p:nvPr/>
          </p:nvPicPr>
          <p:blipFill>
            <a:blip r:embed="rId4"/>
            <a:srcRect/>
            <a:stretch>
              <a:fillRect/>
            </a:stretch>
          </p:blipFill>
          <p:spPr bwMode="auto">
            <a:xfrm>
              <a:off x="3809985" y="4000504"/>
              <a:ext cx="2488768" cy="2719965"/>
            </a:xfrm>
            <a:prstGeom prst="rect">
              <a:avLst/>
            </a:prstGeom>
            <a:noFill/>
          </p:spPr>
        </p:pic>
        <p:pic>
          <p:nvPicPr>
            <p:cNvPr id="22" name="Picture 3" descr="C:\Users\mas108\Desktop\f0cc72afe31dc6289a895a72c555ef9d.jpg"/>
            <p:cNvPicPr>
              <a:picLocks noChangeAspect="1" noChangeArrowheads="1"/>
            </p:cNvPicPr>
            <p:nvPr/>
          </p:nvPicPr>
          <p:blipFill>
            <a:blip r:embed="rId5" cstate="print"/>
            <a:stretch>
              <a:fillRect/>
            </a:stretch>
          </p:blipFill>
          <p:spPr bwMode="auto">
            <a:xfrm>
              <a:off x="6346038" y="4000505"/>
              <a:ext cx="1922367" cy="2718348"/>
            </a:xfrm>
            <a:prstGeom prst="rect">
              <a:avLst/>
            </a:prstGeom>
            <a:noFill/>
          </p:spPr>
        </p:pic>
        <p:pic>
          <p:nvPicPr>
            <p:cNvPr id="23" name="Picture 3" descr="C:\Users\mas108\Desktop\f0cc72afe31dc6289a895a72c555ef9d.jpg"/>
            <p:cNvPicPr>
              <a:picLocks noChangeAspect="1" noChangeArrowheads="1"/>
            </p:cNvPicPr>
            <p:nvPr/>
          </p:nvPicPr>
          <p:blipFill>
            <a:blip r:embed="rId6" cstate="print"/>
            <a:stretch>
              <a:fillRect/>
            </a:stretch>
          </p:blipFill>
          <p:spPr bwMode="auto">
            <a:xfrm>
              <a:off x="8317037" y="4000505"/>
              <a:ext cx="1949811" cy="2708408"/>
            </a:xfrm>
            <a:prstGeom prst="rect">
              <a:avLst/>
            </a:prstGeom>
            <a:noFill/>
          </p:spPr>
        </p:pic>
        <p:pic>
          <p:nvPicPr>
            <p:cNvPr id="24" name="Picture 3" descr="C:\Users\mas108\Desktop\f0cc72afe31dc6289a895a72c555ef9d.jpg"/>
            <p:cNvPicPr>
              <a:picLocks noChangeAspect="1" noChangeArrowheads="1"/>
            </p:cNvPicPr>
            <p:nvPr/>
          </p:nvPicPr>
          <p:blipFill>
            <a:blip r:embed="rId7" cstate="print"/>
            <a:stretch>
              <a:fillRect/>
            </a:stretch>
          </p:blipFill>
          <p:spPr bwMode="auto">
            <a:xfrm>
              <a:off x="10286627" y="4000504"/>
              <a:ext cx="1918625" cy="2713057"/>
            </a:xfrm>
            <a:prstGeom prst="rect">
              <a:avLst/>
            </a:prstGeom>
            <a:noFill/>
          </p:spPr>
        </p:pic>
      </p:grpSp>
      <p:sp>
        <p:nvSpPr>
          <p:cNvPr id="26" name="TextBox 10"/>
          <p:cNvSpPr/>
          <p:nvPr/>
        </p:nvSpPr>
        <p:spPr>
          <a:xfrm>
            <a:off x="3595670" y="6489700"/>
            <a:ext cx="2595538" cy="307777"/>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 typeface="Arial" panose="020B0604020202020204" pitchFamily="34" charset="0"/>
            </a:pPr>
            <a:r>
              <a:rPr lang="zh-CN" altLang="en-US" sz="1400" dirty="0" smtClean="0">
                <a:solidFill>
                  <a:schemeClr val="tx1">
                    <a:lumMod val="65000"/>
                    <a:lumOff val="35000"/>
                  </a:schemeClr>
                </a:solidFill>
                <a:latin typeface="Arial" panose="020B0604020202020204" pitchFamily="34" charset="0"/>
                <a:ea typeface="黑体" panose="02010609060101010101" pitchFamily="49" charset="-122"/>
                <a:sym typeface="Arial" panose="020B0604020202020204" pitchFamily="34" charset="0"/>
              </a:rPr>
              <a:t>唐三彩</a:t>
            </a:r>
            <a:endParaRPr lang="zh-CN" altLang="en-US" sz="1400" dirty="0">
              <a:solidFill>
                <a:schemeClr val="tx1">
                  <a:lumMod val="65000"/>
                  <a:lumOff val="35000"/>
                </a:schemeClr>
              </a:solidFill>
              <a:latin typeface="Arial" panose="020B0604020202020204" pitchFamily="34" charset="0"/>
              <a:ea typeface="黑体" panose="02010609060101010101" pitchFamily="49" charset="-122"/>
              <a:sym typeface="Arial" panose="020B0604020202020204" pitchFamily="34" charset="0"/>
            </a:endParaRPr>
          </a:p>
        </p:txBody>
      </p:sp>
      <p:sp>
        <p:nvSpPr>
          <p:cNvPr id="27" name="TextBox 10"/>
          <p:cNvSpPr/>
          <p:nvPr/>
        </p:nvSpPr>
        <p:spPr>
          <a:xfrm>
            <a:off x="9144557" y="6500834"/>
            <a:ext cx="2595538" cy="307777"/>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 typeface="Arial" panose="020B0604020202020204" pitchFamily="34" charset="0"/>
            </a:pPr>
            <a:r>
              <a:rPr lang="zh-CN" altLang="en-US" sz="1400" dirty="0" smtClean="0">
                <a:solidFill>
                  <a:schemeClr val="tx1">
                    <a:lumMod val="65000"/>
                    <a:lumOff val="35000"/>
                  </a:schemeClr>
                </a:solidFill>
                <a:latin typeface="Arial" panose="020B0604020202020204" pitchFamily="34" charset="0"/>
                <a:ea typeface="黑体" panose="02010609060101010101" pitchFamily="49" charset="-122"/>
                <a:sym typeface="Arial" panose="020B0604020202020204" pitchFamily="34" charset="0"/>
              </a:rPr>
              <a:t>方言</a:t>
            </a:r>
            <a:r>
              <a:rPr lang="en-US" altLang="zh-CN" sz="1400" dirty="0" smtClean="0">
                <a:solidFill>
                  <a:schemeClr val="tx1">
                    <a:lumMod val="65000"/>
                    <a:lumOff val="35000"/>
                  </a:schemeClr>
                </a:solidFill>
                <a:latin typeface="Arial" panose="020B0604020202020204" pitchFamily="34" charset="0"/>
                <a:ea typeface="黑体" panose="02010609060101010101" pitchFamily="49" charset="-122"/>
                <a:sym typeface="Arial" panose="020B0604020202020204" pitchFamily="34" charset="0"/>
              </a:rPr>
              <a:t>/</a:t>
            </a:r>
            <a:r>
              <a:rPr lang="zh-CN" altLang="en-US" sz="1400" dirty="0" smtClean="0">
                <a:solidFill>
                  <a:schemeClr val="tx1">
                    <a:lumMod val="65000"/>
                    <a:lumOff val="35000"/>
                  </a:schemeClr>
                </a:solidFill>
                <a:latin typeface="Arial" panose="020B0604020202020204" pitchFamily="34" charset="0"/>
                <a:ea typeface="黑体" panose="02010609060101010101" pitchFamily="49" charset="-122"/>
                <a:sym typeface="Arial" panose="020B0604020202020204" pitchFamily="34" charset="0"/>
              </a:rPr>
              <a:t>神话故事</a:t>
            </a:r>
            <a:endParaRPr lang="zh-CN" altLang="en-US" sz="1400" dirty="0">
              <a:solidFill>
                <a:schemeClr val="tx1">
                  <a:lumMod val="65000"/>
                  <a:lumOff val="35000"/>
                </a:schemeClr>
              </a:solidFill>
              <a:latin typeface="Arial" panose="020B0604020202020204" pitchFamily="34" charset="0"/>
              <a:ea typeface="黑体" panose="02010609060101010101" pitchFamily="49" charset="-122"/>
              <a:sym typeface="Arial" panose="020B0604020202020204" pitchFamily="34" charset="0"/>
            </a:endParaRPr>
          </a:p>
        </p:txBody>
      </p:sp>
      <p:sp>
        <p:nvSpPr>
          <p:cNvPr id="29" name="TextBox 10"/>
          <p:cNvSpPr/>
          <p:nvPr/>
        </p:nvSpPr>
        <p:spPr>
          <a:xfrm>
            <a:off x="9144064" y="3692729"/>
            <a:ext cx="2595538" cy="307777"/>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 typeface="Arial" panose="020B0604020202020204" pitchFamily="34" charset="0"/>
            </a:pPr>
            <a:r>
              <a:rPr lang="zh-CN" altLang="en-US" sz="1400" dirty="0" smtClean="0">
                <a:solidFill>
                  <a:schemeClr val="tx1">
                    <a:lumMod val="65000"/>
                    <a:lumOff val="35000"/>
                  </a:schemeClr>
                </a:solidFill>
                <a:latin typeface="Arial" panose="020B0604020202020204" pitchFamily="34" charset="0"/>
                <a:ea typeface="黑体" panose="02010609060101010101" pitchFamily="49" charset="-122"/>
                <a:sym typeface="Arial" panose="020B0604020202020204" pitchFamily="34" charset="0"/>
              </a:rPr>
              <a:t>名胜古迹</a:t>
            </a:r>
            <a:endParaRPr lang="zh-CN" altLang="en-US" sz="1400" dirty="0">
              <a:solidFill>
                <a:schemeClr val="tx1">
                  <a:lumMod val="65000"/>
                  <a:lumOff val="35000"/>
                </a:schemeClr>
              </a:solidFill>
              <a:latin typeface="Arial" panose="020B0604020202020204" pitchFamily="34" charset="0"/>
              <a:ea typeface="黑体" panose="02010609060101010101" pitchFamily="49" charset="-122"/>
              <a:sym typeface="Arial" panose="020B0604020202020204" pitchFamily="34" charset="0"/>
            </a:endParaRPr>
          </a:p>
        </p:txBody>
      </p:sp>
      <p:pic>
        <p:nvPicPr>
          <p:cNvPr id="30" name="图片 29"/>
          <p:cNvPicPr>
            <a:picLocks noChangeAspect="1"/>
          </p:cNvPicPr>
          <p:nvPr/>
        </p:nvPicPr>
        <p:blipFill>
          <a:blip r:embed="rId8" cstate="print"/>
          <a:srcRect l="8788" t="22356" r="4138" b="25180"/>
          <a:stretch>
            <a:fillRect/>
          </a:stretch>
        </p:blipFill>
        <p:spPr>
          <a:xfrm>
            <a:off x="0" y="1357297"/>
            <a:ext cx="3657600" cy="1556849"/>
          </a:xfrm>
          <a:prstGeom prst="rect">
            <a:avLst/>
          </a:prstGeom>
        </p:spPr>
      </p:pic>
      <p:sp>
        <p:nvSpPr>
          <p:cNvPr id="31" name="椭圆 30"/>
          <p:cNvSpPr/>
          <p:nvPr/>
        </p:nvSpPr>
        <p:spPr>
          <a:xfrm rot="5400000">
            <a:off x="1582297" y="1203580"/>
            <a:ext cx="166826" cy="1283616"/>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208214"/>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3F </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中岛</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0" name="TextBox 10"/>
          <p:cNvSpPr/>
          <p:nvPr/>
        </p:nvSpPr>
        <p:spPr>
          <a:xfrm>
            <a:off x="358201" y="4143380"/>
            <a:ext cx="2665965" cy="1477328"/>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设置多区域外摆点位，</a:t>
            </a:r>
            <a:r>
              <a:rPr lang="zh-TW"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用餐</a:t>
            </a: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及休息空间，自然</a:t>
            </a:r>
            <a:r>
              <a:rPr lang="zh-TW"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光线在植物间</a:t>
            </a: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透过</a:t>
            </a:r>
            <a:r>
              <a:rPr lang="zh-TW"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阳光</a:t>
            </a: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滤过</a:t>
            </a:r>
            <a:r>
              <a:rPr lang="zh-TW"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的温度，在这里一切都变轻了</a:t>
            </a:r>
            <a:r>
              <a:rPr lang="en-US" altLang="zh-CN"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a:t>
            </a:r>
            <a:endParaRPr lang="zh-CN" altLang="en-US" dirty="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endParaRPr>
          </a:p>
        </p:txBody>
      </p:sp>
      <p:sp>
        <p:nvSpPr>
          <p:cNvPr id="14" name="TextBox 10"/>
          <p:cNvSpPr/>
          <p:nvPr/>
        </p:nvSpPr>
        <p:spPr>
          <a:xfrm>
            <a:off x="357190" y="3497581"/>
            <a:ext cx="2595538" cy="368300"/>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800" dirty="0" smtClean="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rPr>
              <a:t>休闲时光</a:t>
            </a:r>
            <a:endParaRPr lang="zh-CN" altLang="en-US" sz="1800" dirty="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endParaRPr>
          </a:p>
        </p:txBody>
      </p:sp>
      <p:grpSp>
        <p:nvGrpSpPr>
          <p:cNvPr id="15" name="组合 14"/>
          <p:cNvGrpSpPr/>
          <p:nvPr/>
        </p:nvGrpSpPr>
        <p:grpSpPr>
          <a:xfrm>
            <a:off x="3881422" y="1206119"/>
            <a:ext cx="4665598" cy="5515139"/>
            <a:chOff x="0" y="177790"/>
            <a:chExt cx="5225465" cy="6176949"/>
          </a:xfrm>
        </p:grpSpPr>
        <p:pic>
          <p:nvPicPr>
            <p:cNvPr id="16" name="Picture 2" descr="H:\案例\收集图\中庭\©mg-p-0008-1.jpg"/>
            <p:cNvPicPr>
              <a:picLocks noChangeAspect="1" noChangeArrowheads="1"/>
            </p:cNvPicPr>
            <p:nvPr/>
          </p:nvPicPr>
          <p:blipFill>
            <a:blip r:embed="rId2" cstate="print"/>
            <a:srcRect r="-530"/>
            <a:stretch>
              <a:fillRect/>
            </a:stretch>
          </p:blipFill>
          <p:spPr bwMode="auto">
            <a:xfrm>
              <a:off x="0" y="177790"/>
              <a:ext cx="5225465" cy="2923822"/>
            </a:xfrm>
            <a:prstGeom prst="rect">
              <a:avLst/>
            </a:prstGeom>
            <a:noFill/>
          </p:spPr>
        </p:pic>
        <p:pic>
          <p:nvPicPr>
            <p:cNvPr id="17" name="Picture 14" descr="Sydney’s century old wharf in Woolloomooloo is now home to the newest Ovolo hotel, following a bold transformation designed to appeal to a new generation."/>
            <p:cNvPicPr>
              <a:picLocks noChangeAspect="1" noChangeArrowheads="1"/>
            </p:cNvPicPr>
            <p:nvPr/>
          </p:nvPicPr>
          <p:blipFill>
            <a:blip r:embed="rId3"/>
            <a:srcRect/>
            <a:stretch>
              <a:fillRect/>
            </a:stretch>
          </p:blipFill>
          <p:spPr bwMode="auto">
            <a:xfrm>
              <a:off x="0" y="3160889"/>
              <a:ext cx="5224612" cy="3193850"/>
            </a:xfrm>
            <a:prstGeom prst="rect">
              <a:avLst/>
            </a:prstGeom>
            <a:noFill/>
            <a:ln w="9525">
              <a:noFill/>
              <a:miter lim="800000"/>
              <a:headEnd/>
              <a:tailEnd/>
            </a:ln>
          </p:spPr>
        </p:pic>
      </p:grpSp>
      <p:pic>
        <p:nvPicPr>
          <p:cNvPr id="19" name="图片 18"/>
          <p:cNvPicPr>
            <a:picLocks noChangeAspect="1"/>
          </p:cNvPicPr>
          <p:nvPr/>
        </p:nvPicPr>
        <p:blipFill>
          <a:blip r:embed="rId4" cstate="print"/>
          <a:srcRect l="8788" t="22356" r="4138" b="25180"/>
          <a:stretch>
            <a:fillRect/>
          </a:stretch>
        </p:blipFill>
        <p:spPr>
          <a:xfrm>
            <a:off x="7467" y="1357298"/>
            <a:ext cx="3644223" cy="1551155"/>
          </a:xfrm>
          <a:prstGeom prst="rect">
            <a:avLst/>
          </a:prstGeom>
        </p:spPr>
      </p:pic>
      <p:sp>
        <p:nvSpPr>
          <p:cNvPr id="20" name="椭圆 19"/>
          <p:cNvSpPr/>
          <p:nvPr/>
        </p:nvSpPr>
        <p:spPr>
          <a:xfrm rot="5400000">
            <a:off x="753774" y="2151210"/>
            <a:ext cx="286126" cy="26993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5400000">
            <a:off x="3016072" y="1865083"/>
            <a:ext cx="286126" cy="26993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208214"/>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G:\潘露\工作文件\2020年项目\洛阳C区\意向图\街区\2531170_104918251000_2.jpg"/>
          <p:cNvPicPr>
            <a:picLocks noChangeAspect="1" noChangeArrowheads="1"/>
          </p:cNvPicPr>
          <p:nvPr/>
        </p:nvPicPr>
        <p:blipFill>
          <a:blip r:embed="rId2"/>
          <a:srcRect r="1607" b="4691"/>
          <a:stretch>
            <a:fillRect/>
          </a:stretch>
        </p:blipFill>
        <p:spPr bwMode="auto">
          <a:xfrm>
            <a:off x="7810512" y="142852"/>
            <a:ext cx="4373100" cy="4929222"/>
          </a:xfrm>
          <a:prstGeom prst="rect">
            <a:avLst/>
          </a:prstGeom>
          <a:noFill/>
        </p:spPr>
      </p:pic>
      <p:pic>
        <p:nvPicPr>
          <p:cNvPr id="1031" name="Picture 7" descr="G:\潘露\工作文件\2020年项目\洛阳C区\意向图\街区\非洲\webp.webp (4).png"/>
          <p:cNvPicPr>
            <a:picLocks noChangeAspect="1" noChangeArrowheads="1"/>
          </p:cNvPicPr>
          <p:nvPr/>
        </p:nvPicPr>
        <p:blipFill>
          <a:blip r:embed="rId3"/>
          <a:srcRect t="-1544" b="79505"/>
          <a:stretch>
            <a:fillRect/>
          </a:stretch>
        </p:blipFill>
        <p:spPr bwMode="auto">
          <a:xfrm>
            <a:off x="4090287" y="-24"/>
            <a:ext cx="4277411" cy="1334062"/>
          </a:xfrm>
          <a:prstGeom prst="rect">
            <a:avLst/>
          </a:prstGeom>
          <a:noFill/>
        </p:spPr>
      </p:pic>
      <p:grpSp>
        <p:nvGrpSpPr>
          <p:cNvPr id="17" name="组合 16"/>
          <p:cNvGrpSpPr/>
          <p:nvPr/>
        </p:nvGrpSpPr>
        <p:grpSpPr>
          <a:xfrm>
            <a:off x="8266746" y="5008973"/>
            <a:ext cx="3925254" cy="1777613"/>
            <a:chOff x="6810380" y="5072074"/>
            <a:chExt cx="3925254" cy="1777613"/>
          </a:xfrm>
        </p:grpSpPr>
        <p:pic>
          <p:nvPicPr>
            <p:cNvPr id="1029" name="Picture 5" descr="G:\潘露\工作文件\2020年项目\洛阳C区\意向图\街区\非洲\webp.webp (4).jpg"/>
            <p:cNvPicPr>
              <a:picLocks noChangeAspect="1" noChangeArrowheads="1"/>
            </p:cNvPicPr>
            <p:nvPr/>
          </p:nvPicPr>
          <p:blipFill>
            <a:blip r:embed="rId4"/>
            <a:srcRect t="65000" r="6257" b="5000"/>
            <a:stretch>
              <a:fillRect/>
            </a:stretch>
          </p:blipFill>
          <p:spPr bwMode="auto">
            <a:xfrm>
              <a:off x="6810380" y="5072074"/>
              <a:ext cx="3925254" cy="1777613"/>
            </a:xfrm>
            <a:prstGeom prst="rect">
              <a:avLst/>
            </a:prstGeom>
            <a:noFill/>
          </p:spPr>
        </p:pic>
        <p:sp>
          <p:nvSpPr>
            <p:cNvPr id="16" name="矩形 15"/>
            <p:cNvSpPr/>
            <p:nvPr/>
          </p:nvSpPr>
          <p:spPr>
            <a:xfrm>
              <a:off x="9453586" y="5072074"/>
              <a:ext cx="1273660" cy="28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1030" name="Picture 6" descr="G:\潘露\工作文件\2020年项目\洛阳C区\意向图\街区\非洲\webp.webp.jpg"/>
          <p:cNvPicPr>
            <a:picLocks noChangeAspect="1" noChangeArrowheads="1"/>
          </p:cNvPicPr>
          <p:nvPr/>
        </p:nvPicPr>
        <p:blipFill>
          <a:blip r:embed="rId5"/>
          <a:srcRect t="51586"/>
          <a:stretch>
            <a:fillRect/>
          </a:stretch>
        </p:blipFill>
        <p:spPr bwMode="auto">
          <a:xfrm>
            <a:off x="3381356" y="4286256"/>
            <a:ext cx="4762500" cy="2093594"/>
          </a:xfrm>
          <a:prstGeom prst="rect">
            <a:avLst/>
          </a:prstGeom>
          <a:noFill/>
        </p:spPr>
      </p:pic>
      <p:pic>
        <p:nvPicPr>
          <p:cNvPr id="23" name="Picture 7" descr="G:\潘露\工作文件\2020年项目\洛阳C区\意向图\街区\非洲\webp.webp (4).png"/>
          <p:cNvPicPr>
            <a:picLocks noChangeAspect="1" noChangeArrowheads="1"/>
          </p:cNvPicPr>
          <p:nvPr/>
        </p:nvPicPr>
        <p:blipFill>
          <a:blip r:embed="rId3"/>
          <a:srcRect l="56784" t="24082" b="29889"/>
          <a:stretch>
            <a:fillRect/>
          </a:stretch>
        </p:blipFill>
        <p:spPr bwMode="auto">
          <a:xfrm>
            <a:off x="7667636" y="2500306"/>
            <a:ext cx="1848519" cy="2786082"/>
          </a:xfrm>
          <a:prstGeom prst="rect">
            <a:avLst/>
          </a:prstGeom>
          <a:noFill/>
        </p:spPr>
      </p:pic>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3F</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主题区</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0" name="TextBox 10"/>
          <p:cNvSpPr/>
          <p:nvPr/>
        </p:nvSpPr>
        <p:spPr>
          <a:xfrm>
            <a:off x="358200" y="3880498"/>
            <a:ext cx="2665965" cy="2031325"/>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热情奔放的非洲草原，充满了神秘的色彩，让孩子们在这里领略山林，草原，寻找古文明的魅力，塑造一个充满异国风情具有话题性的奇妙街区。</a:t>
            </a:r>
          </a:p>
        </p:txBody>
      </p:sp>
      <p:sp>
        <p:nvSpPr>
          <p:cNvPr id="15" name="TextBox 10"/>
          <p:cNvSpPr/>
          <p:nvPr/>
        </p:nvSpPr>
        <p:spPr>
          <a:xfrm>
            <a:off x="357190" y="3497581"/>
            <a:ext cx="2595538" cy="368300"/>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dirty="0" smtClean="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rPr>
              <a:t>热力桑巴</a:t>
            </a:r>
            <a:endParaRPr lang="zh-CN" altLang="en-US" sz="1800" dirty="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endParaRPr>
          </a:p>
        </p:txBody>
      </p:sp>
      <p:pic>
        <p:nvPicPr>
          <p:cNvPr id="19" name="图片 18"/>
          <p:cNvPicPr>
            <a:picLocks noChangeAspect="1"/>
          </p:cNvPicPr>
          <p:nvPr/>
        </p:nvPicPr>
        <p:blipFill>
          <a:blip r:embed="rId6" cstate="print"/>
          <a:srcRect l="8788" t="22356" r="4138" b="25180"/>
          <a:stretch>
            <a:fillRect/>
          </a:stretch>
        </p:blipFill>
        <p:spPr>
          <a:xfrm>
            <a:off x="7467" y="1357298"/>
            <a:ext cx="3644223" cy="1551155"/>
          </a:xfrm>
          <a:prstGeom prst="rect">
            <a:avLst/>
          </a:prstGeom>
        </p:spPr>
      </p:pic>
      <p:sp>
        <p:nvSpPr>
          <p:cNvPr id="20" name="椭圆 19"/>
          <p:cNvSpPr/>
          <p:nvPr/>
        </p:nvSpPr>
        <p:spPr>
          <a:xfrm rot="5400000">
            <a:off x="1582297" y="1203580"/>
            <a:ext cx="166826" cy="1283616"/>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G:\191016桌面文件\收集图\111\微信图片_20190807182826.jpg"/>
          <p:cNvPicPr>
            <a:picLocks noChangeAspect="1" noChangeArrowheads="1"/>
          </p:cNvPicPr>
          <p:nvPr/>
        </p:nvPicPr>
        <p:blipFill>
          <a:blip r:embed="rId7"/>
          <a:stretch>
            <a:fillRect/>
          </a:stretch>
        </p:blipFill>
        <p:spPr bwMode="auto">
          <a:xfrm>
            <a:off x="3651689" y="1295505"/>
            <a:ext cx="4716009" cy="2490685"/>
          </a:xfrm>
          <a:prstGeom prst="rect">
            <a:avLst/>
          </a:prstGeom>
          <a:noFill/>
        </p:spPr>
      </p:pic>
      <p:sp>
        <p:nvSpPr>
          <p:cNvPr id="22" name="矩形 21"/>
          <p:cNvSpPr/>
          <p:nvPr/>
        </p:nvSpPr>
        <p:spPr>
          <a:xfrm>
            <a:off x="7953388" y="-714404"/>
            <a:ext cx="1273660" cy="28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extLst>
      <p:ext uri="{BB962C8B-B14F-4D97-AF65-F5344CB8AC3E}">
        <p14:creationId xmlns:p14="http://schemas.microsoft.com/office/powerpoint/2010/main" val="1099208214"/>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4F </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中岛</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0" name="TextBox 10"/>
          <p:cNvSpPr/>
          <p:nvPr/>
        </p:nvSpPr>
        <p:spPr>
          <a:xfrm>
            <a:off x="358201" y="4143380"/>
            <a:ext cx="2665965" cy="1477328"/>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中庭挑空区设置局部亮点造型，可作为多经点位，亦可吸引下方人群视觉导向，引导人流向上继续探寻趣味空间。</a:t>
            </a:r>
            <a:endParaRPr lang="zh-CN" altLang="en-US" dirty="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endParaRPr>
          </a:p>
        </p:txBody>
      </p:sp>
      <p:sp>
        <p:nvSpPr>
          <p:cNvPr id="14" name="TextBox 10"/>
          <p:cNvSpPr/>
          <p:nvPr/>
        </p:nvSpPr>
        <p:spPr>
          <a:xfrm>
            <a:off x="357190" y="3497581"/>
            <a:ext cx="2595538" cy="368300"/>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800" dirty="0" smtClean="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rPr>
              <a:t>漂浮沙洲</a:t>
            </a:r>
            <a:endParaRPr lang="zh-CN" altLang="en-US" sz="1800" dirty="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endParaRPr>
          </a:p>
        </p:txBody>
      </p:sp>
      <p:grpSp>
        <p:nvGrpSpPr>
          <p:cNvPr id="15" name="组合 19"/>
          <p:cNvGrpSpPr/>
          <p:nvPr/>
        </p:nvGrpSpPr>
        <p:grpSpPr>
          <a:xfrm>
            <a:off x="3738547" y="1214422"/>
            <a:ext cx="8446828" cy="4687992"/>
            <a:chOff x="-1558455" y="430190"/>
            <a:chExt cx="11228584" cy="6231867"/>
          </a:xfrm>
        </p:grpSpPr>
        <p:pic>
          <p:nvPicPr>
            <p:cNvPr id="18" name="Picture 3" descr="G:\潘露\工作文件\2020年项目\洛阳C区\意向图\0119[7].jpg"/>
            <p:cNvPicPr>
              <a:picLocks noChangeAspect="1" noChangeArrowheads="1"/>
            </p:cNvPicPr>
            <p:nvPr/>
          </p:nvPicPr>
          <p:blipFill>
            <a:blip r:embed="rId2"/>
            <a:srcRect/>
            <a:stretch>
              <a:fillRect/>
            </a:stretch>
          </p:blipFill>
          <p:spPr bwMode="auto">
            <a:xfrm>
              <a:off x="4767181" y="430190"/>
              <a:ext cx="4902948" cy="6227102"/>
            </a:xfrm>
            <a:prstGeom prst="rect">
              <a:avLst/>
            </a:prstGeom>
            <a:noFill/>
          </p:spPr>
        </p:pic>
        <p:pic>
          <p:nvPicPr>
            <p:cNvPr id="19" name="Picture 4" descr="G:\潘露\工作文件\2020年项目\洛阳C区\意向图\0119[6].jpg"/>
            <p:cNvPicPr>
              <a:picLocks noChangeAspect="1" noChangeArrowheads="1"/>
            </p:cNvPicPr>
            <p:nvPr/>
          </p:nvPicPr>
          <p:blipFill>
            <a:blip r:embed="rId3"/>
            <a:srcRect/>
            <a:stretch>
              <a:fillRect/>
            </a:stretch>
          </p:blipFill>
          <p:spPr bwMode="auto">
            <a:xfrm>
              <a:off x="-1558455" y="430190"/>
              <a:ext cx="6251970" cy="6231867"/>
            </a:xfrm>
            <a:prstGeom prst="rect">
              <a:avLst/>
            </a:prstGeom>
            <a:noFill/>
          </p:spPr>
        </p:pic>
      </p:grpSp>
      <p:pic>
        <p:nvPicPr>
          <p:cNvPr id="20" name="图片 19"/>
          <p:cNvPicPr>
            <a:picLocks noChangeAspect="1"/>
          </p:cNvPicPr>
          <p:nvPr/>
        </p:nvPicPr>
        <p:blipFill>
          <a:blip r:embed="rId4" cstate="print"/>
          <a:srcRect l="7187" t="26747" r="5369" b="24967"/>
          <a:stretch>
            <a:fillRect/>
          </a:stretch>
        </p:blipFill>
        <p:spPr>
          <a:xfrm>
            <a:off x="-1" y="1508804"/>
            <a:ext cx="3640553" cy="1420130"/>
          </a:xfrm>
          <a:prstGeom prst="rect">
            <a:avLst/>
          </a:prstGeom>
        </p:spPr>
      </p:pic>
      <p:sp>
        <p:nvSpPr>
          <p:cNvPr id="21" name="椭圆 20"/>
          <p:cNvSpPr/>
          <p:nvPr/>
        </p:nvSpPr>
        <p:spPr>
          <a:xfrm rot="5400000">
            <a:off x="832470" y="2264501"/>
            <a:ext cx="197004" cy="18585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208214"/>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4F</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主题区</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0" name="TextBox 10"/>
          <p:cNvSpPr/>
          <p:nvPr/>
        </p:nvSpPr>
        <p:spPr>
          <a:xfrm>
            <a:off x="358200" y="3880498"/>
            <a:ext cx="2665965" cy="1754326"/>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dirty="0" smtClean="0">
                <a:solidFill>
                  <a:schemeClr val="tx1">
                    <a:lumMod val="50000"/>
                    <a:lumOff val="50000"/>
                  </a:schemeClr>
                </a:solidFill>
                <a:latin typeface="Arial" panose="020B0604020202020204" pitchFamily="34" charset="0"/>
                <a:ea typeface="黑体" panose="02010609060101010101" pitchFamily="49" charset="-122"/>
                <a:sym typeface="Arial" panose="020B0604020202020204" pitchFamily="34" charset="0"/>
              </a:rPr>
              <a:t>简化欧式元素西部，突出临街立面感，以雕塑、小品、绿篱作为点缀，塑造出欧洲小镇的独特氛围，与朋友家人欢聚用餐的休闲时刻。</a:t>
            </a:r>
          </a:p>
        </p:txBody>
      </p:sp>
      <p:sp>
        <p:nvSpPr>
          <p:cNvPr id="15" name="TextBox 10"/>
          <p:cNvSpPr/>
          <p:nvPr/>
        </p:nvSpPr>
        <p:spPr>
          <a:xfrm>
            <a:off x="380960" y="3497581"/>
            <a:ext cx="2595538" cy="368300"/>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800" dirty="0" smtClean="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rPr>
              <a:t>欧风街</a:t>
            </a:r>
            <a:endParaRPr lang="zh-CN" altLang="en-US" sz="1800" dirty="0">
              <a:solidFill>
                <a:schemeClr val="accent1">
                  <a:lumMod val="75000"/>
                </a:schemeClr>
              </a:solidFill>
              <a:latin typeface="Arial" panose="020B0604020202020204" pitchFamily="34" charset="0"/>
              <a:ea typeface="黑体" panose="02010609060101010101" pitchFamily="49" charset="-122"/>
              <a:sym typeface="Arial" panose="020B0604020202020204" pitchFamily="34" charset="0"/>
            </a:endParaRPr>
          </a:p>
        </p:txBody>
      </p:sp>
      <p:pic>
        <p:nvPicPr>
          <p:cNvPr id="16" name="图片 15"/>
          <p:cNvPicPr>
            <a:picLocks noChangeAspect="1"/>
          </p:cNvPicPr>
          <p:nvPr/>
        </p:nvPicPr>
        <p:blipFill>
          <a:blip r:embed="rId2" cstate="print"/>
          <a:srcRect l="7187" t="26747" r="5369" b="24967"/>
          <a:stretch>
            <a:fillRect/>
          </a:stretch>
        </p:blipFill>
        <p:spPr>
          <a:xfrm>
            <a:off x="-1" y="1508804"/>
            <a:ext cx="3640553" cy="1420130"/>
          </a:xfrm>
          <a:prstGeom prst="rect">
            <a:avLst/>
          </a:prstGeom>
        </p:spPr>
      </p:pic>
      <p:sp>
        <p:nvSpPr>
          <p:cNvPr id="17" name="椭圆 16"/>
          <p:cNvSpPr/>
          <p:nvPr/>
        </p:nvSpPr>
        <p:spPr>
          <a:xfrm rot="5400000">
            <a:off x="2191221" y="1475863"/>
            <a:ext cx="166826" cy="929828"/>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1" name="Picture 3"/>
          <p:cNvPicPr>
            <a:picLocks noChangeAspect="1" noChangeArrowheads="1"/>
          </p:cNvPicPr>
          <p:nvPr/>
        </p:nvPicPr>
        <p:blipFill>
          <a:blip r:embed="rId3"/>
          <a:srcRect t="6864" r="42197" b="40310"/>
          <a:stretch>
            <a:fillRect/>
          </a:stretch>
        </p:blipFill>
        <p:spPr bwMode="auto">
          <a:xfrm>
            <a:off x="4103354" y="4239887"/>
            <a:ext cx="3921472" cy="2392233"/>
          </a:xfrm>
          <a:prstGeom prst="rect">
            <a:avLst/>
          </a:prstGeom>
          <a:noFill/>
          <a:ln w="9525">
            <a:noFill/>
            <a:miter lim="800000"/>
            <a:headEnd/>
            <a:tailEnd/>
          </a:ln>
          <a:effectLst/>
        </p:spPr>
      </p:pic>
      <p:pic>
        <p:nvPicPr>
          <p:cNvPr id="7173" name="Picture 5" descr="C:\Users\mas108\Desktop\卫生间\2020-08-05 171615.jpg"/>
          <p:cNvPicPr>
            <a:picLocks noChangeAspect="1" noChangeArrowheads="1"/>
          </p:cNvPicPr>
          <p:nvPr/>
        </p:nvPicPr>
        <p:blipFill>
          <a:blip r:embed="rId4" cstate="print"/>
          <a:srcRect l="9533" t="20645" b="3073"/>
          <a:stretch>
            <a:fillRect/>
          </a:stretch>
        </p:blipFill>
        <p:spPr bwMode="auto">
          <a:xfrm>
            <a:off x="8062456" y="4239887"/>
            <a:ext cx="3688109" cy="2332385"/>
          </a:xfrm>
          <a:prstGeom prst="rect">
            <a:avLst/>
          </a:prstGeom>
          <a:noFill/>
        </p:spPr>
      </p:pic>
      <p:pic>
        <p:nvPicPr>
          <p:cNvPr id="18" name="Picture 2" descr="\\192.168.1.10\奇皇公共档\室内二\5.参考资料\20160830 泰国考察照片\泰国考查分类\4\thumb_IMG_4433_1024.jpg"/>
          <p:cNvPicPr>
            <a:picLocks noChangeAspect="1" noChangeArrowheads="1"/>
          </p:cNvPicPr>
          <p:nvPr/>
        </p:nvPicPr>
        <p:blipFill>
          <a:blip r:embed="rId5"/>
          <a:srcRect t="48648" r="5507" b="4054"/>
          <a:stretch>
            <a:fillRect/>
          </a:stretch>
        </p:blipFill>
        <p:spPr bwMode="auto">
          <a:xfrm>
            <a:off x="8062457" y="1494836"/>
            <a:ext cx="3677145" cy="2708392"/>
          </a:xfrm>
          <a:prstGeom prst="rect">
            <a:avLst/>
          </a:prstGeom>
          <a:noFill/>
          <a:ln w="9525">
            <a:noFill/>
            <a:miter lim="800000"/>
            <a:headEnd/>
            <a:tailEnd/>
          </a:ln>
        </p:spPr>
      </p:pic>
      <p:pic>
        <p:nvPicPr>
          <p:cNvPr id="1026" name="Picture 2" descr="G:\潘露\工作文件\2019项目\新光致富\1115新文件\意向图\新建文件夹\0486b09a062945e08d70900d9da243a0.jpeg"/>
          <p:cNvPicPr>
            <a:picLocks noChangeAspect="1" noChangeArrowheads="1"/>
          </p:cNvPicPr>
          <p:nvPr/>
        </p:nvPicPr>
        <p:blipFill>
          <a:blip r:embed="rId6" cstate="print"/>
          <a:srcRect t="34423" b="9836"/>
          <a:stretch>
            <a:fillRect/>
          </a:stretch>
        </p:blipFill>
        <p:spPr bwMode="auto">
          <a:xfrm>
            <a:off x="4103354" y="1508804"/>
            <a:ext cx="3921472" cy="2694424"/>
          </a:xfrm>
          <a:prstGeom prst="rect">
            <a:avLst/>
          </a:prstGeom>
          <a:noFill/>
        </p:spPr>
      </p:pic>
    </p:spTree>
    <p:extLst>
      <p:ext uri="{BB962C8B-B14F-4D97-AF65-F5344CB8AC3E}">
        <p14:creationId xmlns:p14="http://schemas.microsoft.com/office/powerpoint/2010/main" val="1099208214"/>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cstate="print"/>
          <a:srcRect l="6932" t="23404" r="3539" b="24352"/>
          <a:stretch>
            <a:fillRect/>
          </a:stretch>
        </p:blipFill>
        <p:spPr>
          <a:xfrm>
            <a:off x="280020" y="1357298"/>
            <a:ext cx="4030030" cy="1661324"/>
          </a:xfrm>
          <a:prstGeom prst="rect">
            <a:avLst/>
          </a:prstGeom>
        </p:spPr>
      </p:pic>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附属空间</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8" name="文本框 7"/>
          <p:cNvSpPr txBox="1"/>
          <p:nvPr/>
        </p:nvSpPr>
        <p:spPr>
          <a:xfrm>
            <a:off x="4381488" y="656048"/>
            <a:ext cx="7429552" cy="415498"/>
          </a:xfrm>
          <a:prstGeom prst="rect">
            <a:avLst/>
          </a:prstGeom>
          <a:noFill/>
        </p:spPr>
        <p:txBody>
          <a:bodyPr wrap="square" rtlCol="0">
            <a:spAutoFit/>
          </a:bodyPr>
          <a:lstStyle/>
          <a:p>
            <a:pPr>
              <a:lnSpc>
                <a:spcPct val="150000"/>
              </a:lnSpc>
              <a:buClr>
                <a:srgbClr val="FF7A37"/>
              </a:buCl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我们以每个不同的主题街区塑造出不同风情的卫生间形式，让购物人群有耳目一新的惊喜感。</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椭圆 15"/>
          <p:cNvSpPr/>
          <p:nvPr/>
        </p:nvSpPr>
        <p:spPr>
          <a:xfrm rot="166130">
            <a:off x="2023514" y="1507733"/>
            <a:ext cx="318801" cy="243067"/>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66130">
            <a:off x="836560" y="1892490"/>
            <a:ext cx="318801" cy="243067"/>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166130">
            <a:off x="1452483" y="2507865"/>
            <a:ext cx="318801" cy="243067"/>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166130">
            <a:off x="2336758" y="2436427"/>
            <a:ext cx="318801" cy="243067"/>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38" name="Picture 2" descr="C:\Users\mas108\Desktop\b643dea364e43ef7dbc588bd3106f792.jpg"/>
          <p:cNvPicPr>
            <a:picLocks noChangeAspect="1" noChangeArrowheads="1"/>
          </p:cNvPicPr>
          <p:nvPr/>
        </p:nvPicPr>
        <p:blipFill>
          <a:blip r:embed="rId3"/>
          <a:srcRect l="17825"/>
          <a:stretch>
            <a:fillRect/>
          </a:stretch>
        </p:blipFill>
        <p:spPr bwMode="auto">
          <a:xfrm>
            <a:off x="8382016" y="1206119"/>
            <a:ext cx="3398453" cy="5514170"/>
          </a:xfrm>
          <a:prstGeom prst="rect">
            <a:avLst/>
          </a:prstGeom>
          <a:noFill/>
        </p:spPr>
      </p:pic>
      <p:pic>
        <p:nvPicPr>
          <p:cNvPr id="14339" name="Picture 3" descr="C:\Users\mas108\Desktop\下载图临时文件夹\15 (3).jpg"/>
          <p:cNvPicPr>
            <a:picLocks noChangeAspect="1" noChangeArrowheads="1"/>
          </p:cNvPicPr>
          <p:nvPr/>
        </p:nvPicPr>
        <p:blipFill>
          <a:blip r:embed="rId4"/>
          <a:srcRect l="7914" r="45248"/>
          <a:stretch>
            <a:fillRect/>
          </a:stretch>
        </p:blipFill>
        <p:spPr bwMode="auto">
          <a:xfrm>
            <a:off x="4421303" y="1189437"/>
            <a:ext cx="3889275" cy="5537184"/>
          </a:xfrm>
          <a:prstGeom prst="rect">
            <a:avLst/>
          </a:prstGeom>
          <a:noFill/>
        </p:spPr>
      </p:pic>
      <p:pic>
        <p:nvPicPr>
          <p:cNvPr id="21" name="图片 2">
            <a:extLst>
              <a:ext uri="{FF2B5EF4-FFF2-40B4-BE49-F238E27FC236}">
                <a16:creationId xmlns="" xmlns:a16="http://schemas.microsoft.com/office/drawing/2014/main" id="{A05CBEFD-024F-49A7-8E34-D0A0F7ABBF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4499" b="6719"/>
          <a:stretch>
            <a:fillRect/>
          </a:stretch>
        </p:blipFill>
        <p:spPr bwMode="auto">
          <a:xfrm>
            <a:off x="380960" y="3130901"/>
            <a:ext cx="3801843" cy="358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椭圆 21"/>
          <p:cNvSpPr/>
          <p:nvPr/>
        </p:nvSpPr>
        <p:spPr>
          <a:xfrm rot="166130">
            <a:off x="3166995" y="1892491"/>
            <a:ext cx="318801" cy="243067"/>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3426529"/>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24715" y="1724066"/>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05</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400110"/>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造价估算</a:t>
            </a:r>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rcRect t="3702" b="15296"/>
          <a:stretch>
            <a:fillRect/>
          </a:stretch>
        </p:blipFill>
        <p:spPr>
          <a:xfrm>
            <a:off x="-57668" y="-102117"/>
            <a:ext cx="12249668" cy="5581402"/>
          </a:xfrm>
          <a:prstGeom prst="rect">
            <a:avLst/>
          </a:prstGeom>
        </p:spPr>
      </p:pic>
      <p:sp>
        <p:nvSpPr>
          <p:cNvPr id="15" name="矩形 14"/>
          <p:cNvSpPr/>
          <p:nvPr/>
        </p:nvSpPr>
        <p:spPr>
          <a:xfrm>
            <a:off x="-57668" y="-102117"/>
            <a:ext cx="12249668" cy="5581402"/>
          </a:xfrm>
          <a:prstGeom prst="rect">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ED60E80B-2733-4014-A59B-AD8708B56B3D}"/>
              </a:ext>
            </a:extLst>
          </p:cNvPr>
          <p:cNvSpPr/>
          <p:nvPr/>
        </p:nvSpPr>
        <p:spPr>
          <a:xfrm>
            <a:off x="3503633" y="200051"/>
            <a:ext cx="5184736" cy="1332994"/>
          </a:xfrm>
          <a:prstGeom prst="rect">
            <a:avLst/>
          </a:prstGeom>
        </p:spPr>
        <p:txBody>
          <a:bodyPr wrap="square">
            <a:spAutoFit/>
          </a:bodyPr>
          <a:lstStyle/>
          <a:p>
            <a:pPr algn="dist" defTabSz="913451" eaLnBrk="0" fontAlgn="base" hangingPunct="0">
              <a:spcBef>
                <a:spcPct val="0"/>
              </a:spcBef>
              <a:spcAft>
                <a:spcPct val="0"/>
              </a:spcAft>
              <a:defRPr/>
            </a:pPr>
            <a:r>
              <a:rPr lang="tr-TR" altLang="zh-CN" sz="8062" dirty="0">
                <a:solidFill>
                  <a:schemeClr val="bg1">
                    <a:lumMod val="85000"/>
                    <a:alpha val="50000"/>
                  </a:schemeClr>
                </a:solidFill>
                <a:latin typeface="Impact" panose="020B0806030902050204" pitchFamily="34" charset="0"/>
                <a:ea typeface="微软雅黑 Light" panose="020B0502040204020203" pitchFamily="34" charset="-122"/>
                <a:sym typeface="+mn-lt"/>
              </a:rPr>
              <a:t>CONTENTS</a:t>
            </a:r>
            <a:endParaRPr lang="en-US" altLang="zh-CN" sz="8062" dirty="0">
              <a:solidFill>
                <a:schemeClr val="bg1">
                  <a:lumMod val="85000"/>
                  <a:alpha val="50000"/>
                </a:schemeClr>
              </a:solidFill>
              <a:latin typeface="Impact" panose="020B0806030902050204" pitchFamily="34" charset="0"/>
              <a:ea typeface="微软雅黑 Light" panose="020B0502040204020203" pitchFamily="34" charset="-122"/>
              <a:sym typeface="+mn-lt"/>
            </a:endParaRPr>
          </a:p>
        </p:txBody>
      </p:sp>
      <p:sp>
        <p:nvSpPr>
          <p:cNvPr id="28" name="TextBox 20">
            <a:extLst>
              <a:ext uri="{FF2B5EF4-FFF2-40B4-BE49-F238E27FC236}">
                <a16:creationId xmlns:a16="http://schemas.microsoft.com/office/drawing/2014/main" xmlns="" id="{007F5ED4-7769-4049-8DB2-E039B4D6CC13}"/>
              </a:ext>
            </a:extLst>
          </p:cNvPr>
          <p:cNvSpPr txBox="1"/>
          <p:nvPr/>
        </p:nvSpPr>
        <p:spPr>
          <a:xfrm>
            <a:off x="2885069" y="745391"/>
            <a:ext cx="6227325" cy="1014765"/>
          </a:xfrm>
          <a:prstGeom prst="rect">
            <a:avLst/>
          </a:prstGeom>
          <a:noFill/>
        </p:spPr>
        <p:txBody>
          <a:bodyPr wrap="square" rtlCol="0">
            <a:spAutoFit/>
          </a:bodyPr>
          <a:lstStyle/>
          <a:p>
            <a:pPr algn="ctr" defTabSz="913268" eaLnBrk="0" fontAlgn="base" hangingPunct="0">
              <a:spcBef>
                <a:spcPct val="0"/>
              </a:spcBef>
              <a:spcAft>
                <a:spcPct val="0"/>
              </a:spcAft>
              <a:defRPr/>
            </a:pPr>
            <a:r>
              <a:rPr lang="zh-CN" altLang="en-US" sz="5994" b="1" spc="300" dirty="0">
                <a:ln w="19050">
                  <a:noFill/>
                  <a:bevel/>
                </a:ln>
                <a:solidFill>
                  <a:srgbClr val="000000">
                    <a:lumMod val="65000"/>
                    <a:lumOff val="35000"/>
                  </a:srgbClr>
                </a:solidFill>
                <a:latin typeface="思源黑体 CN Bold" panose="020B0800000000000000" pitchFamily="34" charset="-122"/>
                <a:ea typeface="思源黑体 CN Bold" panose="020B0800000000000000" pitchFamily="34" charset="-122"/>
                <a:cs typeface="Montserrat" charset="0"/>
              </a:rPr>
              <a:t>目  录</a:t>
            </a:r>
            <a:endParaRPr lang="en-US" sz="5994" b="1" spc="300" dirty="0">
              <a:ln w="19050">
                <a:noFill/>
                <a:bevel/>
              </a:ln>
              <a:solidFill>
                <a:srgbClr val="000000">
                  <a:lumMod val="65000"/>
                  <a:lumOff val="35000"/>
                </a:srgbClr>
              </a:solidFill>
              <a:latin typeface="思源黑体 CN Bold" panose="020B0800000000000000" pitchFamily="34" charset="-122"/>
              <a:ea typeface="思源黑体 CN Bold" panose="020B0800000000000000" pitchFamily="34" charset="-122"/>
              <a:cs typeface="Montserrat" charset="0"/>
            </a:endParaRPr>
          </a:p>
        </p:txBody>
      </p:sp>
      <p:grpSp>
        <p:nvGrpSpPr>
          <p:cNvPr id="16" name="组合 15"/>
          <p:cNvGrpSpPr/>
          <p:nvPr/>
        </p:nvGrpSpPr>
        <p:grpSpPr>
          <a:xfrm>
            <a:off x="838788" y="4337460"/>
            <a:ext cx="11153340" cy="1822735"/>
            <a:chOff x="838788" y="4337460"/>
            <a:chExt cx="11153340" cy="1822735"/>
          </a:xfrm>
        </p:grpSpPr>
        <p:sp>
          <p:nvSpPr>
            <p:cNvPr id="17" name="文本框 16">
              <a:extLst>
                <a:ext uri="{FF2B5EF4-FFF2-40B4-BE49-F238E27FC236}">
                  <a16:creationId xmlns:a16="http://schemas.microsoft.com/office/drawing/2014/main" xmlns="" id="{B304079A-587E-4E0F-B6B8-B1C2DBB365F0}"/>
                </a:ext>
              </a:extLst>
            </p:cNvPr>
            <p:cNvSpPr txBox="1">
              <a:spLocks noChangeArrowheads="1"/>
            </p:cNvSpPr>
            <p:nvPr/>
          </p:nvSpPr>
          <p:spPr bwMode="auto">
            <a:xfrm>
              <a:off x="2970482" y="5770088"/>
              <a:ext cx="2166293"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借鉴案例</a:t>
              </a:r>
              <a:endParaRPr lang="zh-CN" altLang="en-US" sz="1935" b="1" spc="300" dirty="0">
                <a:ln w="19050">
                  <a:noFill/>
                  <a:bevel/>
                </a:ln>
                <a:solidFill>
                  <a:schemeClr val="tx1">
                    <a:lumMod val="75000"/>
                    <a:lumOff val="25000"/>
                  </a:schemeClr>
                </a:solidFill>
                <a:latin typeface="微软雅黑"/>
                <a:ea typeface="微软雅黑"/>
              </a:endParaRPr>
            </a:p>
          </p:txBody>
        </p:sp>
        <p:sp>
          <p:nvSpPr>
            <p:cNvPr id="18" name="文本框 17">
              <a:extLst>
                <a:ext uri="{FF2B5EF4-FFF2-40B4-BE49-F238E27FC236}">
                  <a16:creationId xmlns:a16="http://schemas.microsoft.com/office/drawing/2014/main" xmlns="" id="{607FADCB-5E8D-4160-A005-0AD35004F6E5}"/>
                </a:ext>
              </a:extLst>
            </p:cNvPr>
            <p:cNvSpPr txBox="1">
              <a:spLocks noChangeArrowheads="1"/>
            </p:cNvSpPr>
            <p:nvPr/>
          </p:nvSpPr>
          <p:spPr bwMode="auto">
            <a:xfrm>
              <a:off x="5147328" y="5759430"/>
              <a:ext cx="2166293"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项目规划</a:t>
              </a:r>
              <a:endParaRPr lang="zh-CN" altLang="en-US" sz="1935" b="1" spc="300" dirty="0">
                <a:ln w="19050">
                  <a:noFill/>
                  <a:bevel/>
                </a:ln>
                <a:solidFill>
                  <a:schemeClr val="tx1">
                    <a:lumMod val="75000"/>
                    <a:lumOff val="25000"/>
                  </a:schemeClr>
                </a:solidFill>
                <a:latin typeface="微软雅黑"/>
                <a:ea typeface="微软雅黑"/>
              </a:endParaRPr>
            </a:p>
          </p:txBody>
        </p:sp>
        <p:sp>
          <p:nvSpPr>
            <p:cNvPr id="20" name="文本框 19">
              <a:extLst>
                <a:ext uri="{FF2B5EF4-FFF2-40B4-BE49-F238E27FC236}">
                  <a16:creationId xmlns:a16="http://schemas.microsoft.com/office/drawing/2014/main" xmlns="" id="{7D664C58-F237-4963-8144-7700D319750C}"/>
                </a:ext>
              </a:extLst>
            </p:cNvPr>
            <p:cNvSpPr txBox="1">
              <a:spLocks noChangeArrowheads="1"/>
            </p:cNvSpPr>
            <p:nvPr/>
          </p:nvSpPr>
          <p:spPr bwMode="auto">
            <a:xfrm>
              <a:off x="6791187" y="5759430"/>
              <a:ext cx="3149847"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概念意向</a:t>
              </a:r>
              <a:endParaRPr lang="zh-CN" altLang="en-US" sz="1935" b="1" spc="300" dirty="0">
                <a:ln w="19050">
                  <a:noFill/>
                  <a:bevel/>
                </a:ln>
                <a:solidFill>
                  <a:schemeClr val="tx1">
                    <a:lumMod val="75000"/>
                    <a:lumOff val="25000"/>
                  </a:schemeClr>
                </a:solidFill>
                <a:latin typeface="微软雅黑"/>
                <a:ea typeface="微软雅黑"/>
              </a:endParaRPr>
            </a:p>
          </p:txBody>
        </p:sp>
        <p:sp>
          <p:nvSpPr>
            <p:cNvPr id="21" name="文本框 20">
              <a:extLst>
                <a:ext uri="{FF2B5EF4-FFF2-40B4-BE49-F238E27FC236}">
                  <a16:creationId xmlns:a16="http://schemas.microsoft.com/office/drawing/2014/main" xmlns="" id="{051D4EFC-35A9-4EA9-A7CA-27BAC003F23C}"/>
                </a:ext>
              </a:extLst>
            </p:cNvPr>
            <p:cNvSpPr txBox="1">
              <a:spLocks noChangeArrowheads="1"/>
            </p:cNvSpPr>
            <p:nvPr/>
          </p:nvSpPr>
          <p:spPr bwMode="auto">
            <a:xfrm>
              <a:off x="838788" y="5770088"/>
              <a:ext cx="2166293"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项目定位</a:t>
              </a:r>
              <a:endParaRPr lang="zh-CN" altLang="en-US" sz="1935" b="1" spc="300" dirty="0">
                <a:ln w="19050">
                  <a:noFill/>
                  <a:bevel/>
                </a:ln>
                <a:solidFill>
                  <a:schemeClr val="tx1">
                    <a:lumMod val="75000"/>
                    <a:lumOff val="25000"/>
                  </a:schemeClr>
                </a:solidFill>
                <a:latin typeface="微软雅黑"/>
                <a:ea typeface="微软雅黑"/>
              </a:endParaRPr>
            </a:p>
          </p:txBody>
        </p:sp>
        <p:sp>
          <p:nvSpPr>
            <p:cNvPr id="22" name="TextBox 40"/>
            <p:cNvSpPr txBox="1"/>
            <p:nvPr/>
          </p:nvSpPr>
          <p:spPr>
            <a:xfrm>
              <a:off x="1355113" y="4337460"/>
              <a:ext cx="1133644"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01</a:t>
              </a:r>
            </a:p>
          </p:txBody>
        </p:sp>
        <p:sp>
          <p:nvSpPr>
            <p:cNvPr id="23" name="TextBox 41"/>
            <p:cNvSpPr txBox="1"/>
            <p:nvPr/>
          </p:nvSpPr>
          <p:spPr>
            <a:xfrm>
              <a:off x="3379156" y="4337460"/>
              <a:ext cx="1258679"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02</a:t>
              </a:r>
            </a:p>
          </p:txBody>
        </p:sp>
        <p:sp>
          <p:nvSpPr>
            <p:cNvPr id="25" name="TextBox 42"/>
            <p:cNvSpPr txBox="1"/>
            <p:nvPr/>
          </p:nvSpPr>
          <p:spPr>
            <a:xfrm>
              <a:off x="5496441" y="4337460"/>
              <a:ext cx="1287533"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03</a:t>
              </a:r>
            </a:p>
          </p:txBody>
        </p:sp>
        <p:sp>
          <p:nvSpPr>
            <p:cNvPr id="26" name="TextBox 43"/>
            <p:cNvSpPr txBox="1"/>
            <p:nvPr/>
          </p:nvSpPr>
          <p:spPr>
            <a:xfrm>
              <a:off x="7682824" y="4337460"/>
              <a:ext cx="1255473"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04</a:t>
              </a:r>
            </a:p>
          </p:txBody>
        </p:sp>
        <p:sp>
          <p:nvSpPr>
            <p:cNvPr id="27" name="文本框 26">
              <a:extLst>
                <a:ext uri="{FF2B5EF4-FFF2-40B4-BE49-F238E27FC236}">
                  <a16:creationId xmlns:a16="http://schemas.microsoft.com/office/drawing/2014/main" xmlns="" id="{7D664C58-F237-4963-8144-7700D319750C}"/>
                </a:ext>
              </a:extLst>
            </p:cNvPr>
            <p:cNvSpPr txBox="1">
              <a:spLocks noChangeArrowheads="1"/>
            </p:cNvSpPr>
            <p:nvPr/>
          </p:nvSpPr>
          <p:spPr bwMode="auto">
            <a:xfrm>
              <a:off x="8842281" y="5759430"/>
              <a:ext cx="3149847"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造价估算</a:t>
              </a:r>
              <a:endParaRPr lang="zh-CN" altLang="en-US" sz="1935" b="1" spc="300" dirty="0">
                <a:ln w="19050">
                  <a:noFill/>
                  <a:bevel/>
                </a:ln>
                <a:solidFill>
                  <a:schemeClr val="tx1">
                    <a:lumMod val="75000"/>
                    <a:lumOff val="25000"/>
                  </a:schemeClr>
                </a:solidFill>
                <a:latin typeface="微软雅黑"/>
                <a:ea typeface="微软雅黑"/>
              </a:endParaRPr>
            </a:p>
          </p:txBody>
        </p:sp>
        <p:sp>
          <p:nvSpPr>
            <p:cNvPr id="29" name="TextBox 43"/>
            <p:cNvSpPr txBox="1"/>
            <p:nvPr/>
          </p:nvSpPr>
          <p:spPr>
            <a:xfrm>
              <a:off x="9698365" y="4337460"/>
              <a:ext cx="1293945"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smtClean="0">
                  <a:solidFill>
                    <a:schemeClr val="bg1"/>
                  </a:solidFill>
                  <a:latin typeface="Impact" panose="020B0806030902050204" pitchFamily="34" charset="0"/>
                  <a:ea typeface="微软雅黑"/>
                </a:rPr>
                <a:t>05</a:t>
              </a:r>
              <a:endParaRPr lang="en-US" sz="8062" b="1" dirty="0">
                <a:solidFill>
                  <a:schemeClr val="bg1"/>
                </a:solidFill>
                <a:latin typeface="Impact" panose="020B0806030902050204" pitchFamily="34" charset="0"/>
                <a:ea typeface="微软雅黑"/>
              </a:endParaRPr>
            </a:p>
          </p:txBody>
        </p:sp>
      </p:grpSp>
    </p:spTree>
    <p:extLst>
      <p:ext uri="{BB962C8B-B14F-4D97-AF65-F5344CB8AC3E}">
        <p14:creationId xmlns:p14="http://schemas.microsoft.com/office/powerpoint/2010/main" val="24674354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666712" y="214290"/>
            <a:ext cx="6644207" cy="707886"/>
          </a:xfrm>
          <a:prstGeom prst="rect">
            <a:avLst/>
          </a:prstGeom>
          <a:noFill/>
        </p:spPr>
        <p:txBody>
          <a:bodyPr wrap="square" rtlCol="0">
            <a:spAutoFit/>
          </a:bodyPr>
          <a:lstStyle/>
          <a:p>
            <a:r>
              <a:rPr lang="zh-CN" altLang="zh-CN" sz="4000" b="1" dirty="0" smtClean="0">
                <a:solidFill>
                  <a:schemeClr val="tx1">
                    <a:lumMod val="75000"/>
                    <a:lumOff val="25000"/>
                  </a:schemeClr>
                </a:solidFill>
                <a:latin typeface="微软雅黑" panose="020B0503020204020204" charset="-122"/>
                <a:ea typeface="微软雅黑" panose="020B0503020204020204" charset="-122"/>
              </a:rPr>
              <a:t>洛阳</a:t>
            </a:r>
            <a:r>
              <a:rPr lang="en-US" altLang="zh-CN" sz="4000" b="1" dirty="0" smtClean="0">
                <a:solidFill>
                  <a:schemeClr val="tx1">
                    <a:lumMod val="75000"/>
                    <a:lumOff val="25000"/>
                  </a:schemeClr>
                </a:solidFill>
                <a:latin typeface="微软雅黑" panose="020B0503020204020204" charset="-122"/>
                <a:ea typeface="微软雅黑" panose="020B0503020204020204" charset="-122"/>
              </a:rPr>
              <a:t>C</a:t>
            </a:r>
            <a:r>
              <a:rPr lang="zh-CN" altLang="zh-CN" sz="4000" b="1" dirty="0" smtClean="0">
                <a:solidFill>
                  <a:schemeClr val="tx1">
                    <a:lumMod val="75000"/>
                    <a:lumOff val="25000"/>
                  </a:schemeClr>
                </a:solidFill>
                <a:latin typeface="微软雅黑" panose="020B0503020204020204" charset="-122"/>
                <a:ea typeface="微软雅黑" panose="020B0503020204020204" charset="-122"/>
              </a:rPr>
              <a:t>区</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改造说明</a:t>
            </a:r>
            <a:r>
              <a:rPr lang="zh-CN" altLang="zh-CN" sz="4000" b="1" dirty="0" smtClean="0">
                <a:solidFill>
                  <a:schemeClr val="tx1">
                    <a:lumMod val="75000"/>
                    <a:lumOff val="25000"/>
                  </a:schemeClr>
                </a:solidFill>
                <a:latin typeface="微软雅黑" panose="020B0503020204020204" charset="-122"/>
                <a:ea typeface="微软雅黑" panose="020B0503020204020204" charset="-122"/>
              </a:rPr>
              <a:t>：</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5" name="矩形 14"/>
          <p:cNvSpPr/>
          <p:nvPr/>
        </p:nvSpPr>
        <p:spPr>
          <a:xfrm>
            <a:off x="666712" y="1279366"/>
            <a:ext cx="4929222" cy="1895519"/>
          </a:xfrm>
          <a:prstGeom prst="rect">
            <a:avLst/>
          </a:prstGeom>
        </p:spPr>
        <p:txBody>
          <a:bodyPr wrap="square">
            <a:spAutoFit/>
          </a:bodyPr>
          <a:lstStyle/>
          <a:p>
            <a:pPr>
              <a:lnSpc>
                <a:spcPct val="150000"/>
              </a:lnSpc>
            </a:pP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原外立面局部改造，广告屏及灯光重新设置；室内商业动线微调，公区天地顶原精装设施无法利用，地坪（原未配置消防指示），需拆除重新施工，同时配套公区导视及公区灯光一并改造；后场通道地面</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铺砖</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修补，消防楼梯铺贴</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楼梯</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砖，天花墙面重新刷漆。</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3" name="Picture 5" descr="C:\Users\ADMINI~1\AppData\Local\Temp\WeChat Files\a2b6e69b08d9870ed36dcc26cb8246b.jpg"/>
          <p:cNvPicPr>
            <a:picLocks noChangeAspect="1" noChangeArrowheads="1"/>
          </p:cNvPicPr>
          <p:nvPr/>
        </p:nvPicPr>
        <p:blipFill>
          <a:blip r:embed="rId2" cstate="print"/>
          <a:srcRect b="13737"/>
          <a:stretch>
            <a:fillRect/>
          </a:stretch>
        </p:blipFill>
        <p:spPr bwMode="auto">
          <a:xfrm>
            <a:off x="6321257" y="-1"/>
            <a:ext cx="5918411" cy="6873411"/>
          </a:xfrm>
          <a:prstGeom prst="rect">
            <a:avLst/>
          </a:prstGeom>
          <a:noFill/>
        </p:spPr>
      </p:pic>
      <p:sp>
        <p:nvSpPr>
          <p:cNvPr id="6" name="矩形 5"/>
          <p:cNvSpPr/>
          <p:nvPr/>
        </p:nvSpPr>
        <p:spPr>
          <a:xfrm>
            <a:off x="428874" y="3451982"/>
            <a:ext cx="5896303" cy="2308324"/>
          </a:xfrm>
          <a:prstGeom prst="rect">
            <a:avLst/>
          </a:prstGeom>
        </p:spPr>
        <p:txBody>
          <a:bodyPr wrap="square">
            <a:spAutoFit/>
          </a:bodyPr>
          <a:lstStyle/>
          <a:p>
            <a:pPr>
              <a:lnSpc>
                <a:spcPct val="150000"/>
              </a:lnSpc>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改造工程造价                                                        （万元）</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外立面整改：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234</a:t>
            </a: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室内机电工程（前场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91615</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12114</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6680</a:t>
            </a: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室内</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精装工程（公区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26498</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、后场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12114</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3795</a:t>
            </a: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设计费用：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598</a:t>
            </a:r>
          </a:p>
          <a:p>
            <a:pPr>
              <a:lnSpc>
                <a:spcPct val="150000"/>
              </a:lnSpc>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建造总成本：                                                         </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11307</a:t>
            </a:r>
            <a:endPar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3426529"/>
      </p:ext>
    </p:extLst>
  </p:cSld>
  <p:clrMapOvr>
    <a:masterClrMapping/>
  </p:clrMapOvr>
  <p:transition spd="med">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50" b="14868"/>
          <a:stretch/>
        </p:blipFill>
        <p:spPr>
          <a:xfrm>
            <a:off x="-1009861" y="-50776"/>
            <a:ext cx="13796255" cy="7020968"/>
          </a:xfrm>
          <a:prstGeom prst="rect">
            <a:avLst/>
          </a:prstGeom>
        </p:spPr>
      </p:pic>
      <p:sp>
        <p:nvSpPr>
          <p:cNvPr id="19" name="矩形 18"/>
          <p:cNvSpPr/>
          <p:nvPr/>
        </p:nvSpPr>
        <p:spPr>
          <a:xfrm>
            <a:off x="-179384" y="-301744"/>
            <a:ext cx="12545648" cy="727193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hidden="1">
            <a:extLst>
              <a:ext uri="{FF2B5EF4-FFF2-40B4-BE49-F238E27FC236}">
                <a16:creationId xmlns:a16="http://schemas.microsoft.com/office/drawing/2014/main" xmlns="" id="{3C326D0B-7DAB-41B6-8030-2E4A18CC949B}"/>
              </a:ext>
            </a:extLst>
          </p:cNvPr>
          <p:cNvGraphicFramePr>
            <a:graphicFrameLocks noChangeAspect="1"/>
          </p:cNvGraphicFramePr>
          <p:nvPr/>
        </p:nvGraphicFramePr>
        <p:xfrm>
          <a:off x="7701" y="5026"/>
          <a:ext cx="1587" cy="1587"/>
        </p:xfrm>
        <a:graphic>
          <a:graphicData uri="http://schemas.openxmlformats.org/presentationml/2006/ole">
            <mc:AlternateContent xmlns:mc="http://schemas.openxmlformats.org/markup-compatibility/2006">
              <mc:Choice xmlns:v="urn:schemas-microsoft-com:vml" Requires="v">
                <p:oleObj spid="_x0000_s103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1" y="5026"/>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hidden="1">
            <a:extLst>
              <a:ext uri="{FF2B5EF4-FFF2-40B4-BE49-F238E27FC236}">
                <a16:creationId xmlns:a16="http://schemas.microsoft.com/office/drawing/2014/main" xmlns="" id="{EC933494-1B63-4A32-964F-D05236799BAA}"/>
              </a:ext>
            </a:extLst>
          </p:cNvPr>
          <p:cNvSpPr/>
          <p:nvPr/>
        </p:nvSpPr>
        <p:spPr>
          <a:xfrm>
            <a:off x="6115" y="3440"/>
            <a:ext cx="158590" cy="158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913451">
              <a:lnSpc>
                <a:spcPct val="90000"/>
              </a:lnSpc>
            </a:pPr>
            <a:endParaRPr lang="en-US" altLang="zh-CN" sz="3996"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标题 3">
            <a:extLst>
              <a:ext uri="{FF2B5EF4-FFF2-40B4-BE49-F238E27FC236}">
                <a16:creationId xmlns:a16="http://schemas.microsoft.com/office/drawing/2014/main" xmlns="" id="{FCE1745E-3B46-479C-B09D-CE24D52E90E3}"/>
              </a:ext>
            </a:extLst>
          </p:cNvPr>
          <p:cNvSpPr txBox="1">
            <a:spLocks/>
          </p:cNvSpPr>
          <p:nvPr/>
        </p:nvSpPr>
        <p:spPr>
          <a:xfrm>
            <a:off x="798840" y="693244"/>
            <a:ext cx="10845800" cy="3086367"/>
          </a:xfrm>
          <a:prstGeom prst="rect">
            <a:avLst/>
          </a:prstGeom>
        </p:spPr>
        <p:txBody>
          <a:bodyPr vert="horz" lIns="73720" tIns="36860" rIns="73720" bIns="36860" rtlCol="0" anchor="b" anchorCtr="0">
            <a:normAutofit/>
          </a:bodyPr>
          <a:lstStyle>
            <a:lvl1pPr algn="l" defTabSz="1132976" rtl="0" eaLnBrk="1" latinLnBrk="0" hangingPunct="1">
              <a:lnSpc>
                <a:spcPct val="90000"/>
              </a:lnSpc>
              <a:spcBef>
                <a:spcPct val="0"/>
              </a:spcBef>
              <a:buNone/>
              <a:defRPr sz="4956" b="1" kern="1200">
                <a:solidFill>
                  <a:schemeClr val="bg1"/>
                </a:solidFill>
                <a:latin typeface="+mj-lt"/>
                <a:ea typeface="+mj-ea"/>
                <a:cs typeface="+mj-cs"/>
              </a:defRPr>
            </a:lvl1pPr>
          </a:lstStyle>
          <a:p>
            <a:pPr defTabSz="913405">
              <a:defRPr/>
            </a:pPr>
            <a:r>
              <a:rPr lang="zh-CN" altLang="zh-CN" sz="5321" dirty="0" smtClean="0">
                <a:ln w="12700">
                  <a:noFill/>
                  <a:bevel/>
                </a:ln>
                <a:solidFill>
                  <a:schemeClr val="tx1">
                    <a:lumMod val="75000"/>
                    <a:lumOff val="25000"/>
                    <a:alpha val="90000"/>
                  </a:schemeClr>
                </a:solidFill>
                <a:latin typeface="Arial" panose="020B0604020202020204" pitchFamily="34" charset="0"/>
                <a:ea typeface="微软雅黑"/>
                <a:sym typeface="PingFang SC Regular" charset="0"/>
              </a:rPr>
              <a:t>中</a:t>
            </a:r>
            <a:r>
              <a:rPr lang="zh-CN" altLang="en-US" sz="5321" dirty="0" smtClean="0">
                <a:ln w="12700">
                  <a:noFill/>
                  <a:bevel/>
                </a:ln>
                <a:solidFill>
                  <a:schemeClr val="tx1">
                    <a:lumMod val="75000"/>
                    <a:lumOff val="25000"/>
                    <a:alpha val="90000"/>
                  </a:schemeClr>
                </a:solidFill>
                <a:latin typeface="Arial" panose="020B0604020202020204" pitchFamily="34" charset="0"/>
                <a:ea typeface="微软雅黑"/>
                <a:sym typeface="PingFang SC Regular" charset="0"/>
              </a:rPr>
              <a:t>原新城</a:t>
            </a:r>
            <a:r>
              <a:rPr lang="en-US" altLang="zh-CN" sz="12093" dirty="0" smtClean="0">
                <a:ln w="12700">
                  <a:noFill/>
                  <a:bevel/>
                </a:ln>
                <a:solidFill>
                  <a:schemeClr val="tx1">
                    <a:lumMod val="75000"/>
                    <a:lumOff val="25000"/>
                    <a:alpha val="90000"/>
                  </a:schemeClr>
                </a:solidFill>
                <a:latin typeface="微软雅黑" panose="020B0503020204020204" pitchFamily="34" charset="-122"/>
                <a:ea typeface="微软雅黑" panose="020B0503020204020204" pitchFamily="34" charset="-122"/>
                <a:sym typeface="PingFang SC Regular" charset="0"/>
              </a:rPr>
              <a:t>C</a:t>
            </a:r>
            <a:r>
              <a:rPr lang="zh-CN" altLang="en-US" sz="5321" dirty="0" smtClean="0">
                <a:ln w="12700">
                  <a:noFill/>
                  <a:bevel/>
                </a:ln>
                <a:solidFill>
                  <a:schemeClr val="tx1">
                    <a:lumMod val="75000"/>
                    <a:lumOff val="25000"/>
                    <a:alpha val="90000"/>
                  </a:schemeClr>
                </a:solidFill>
                <a:latin typeface="Arial" panose="020B0604020202020204" pitchFamily="34" charset="0"/>
                <a:ea typeface="微软雅黑"/>
                <a:sym typeface="PingFang SC Regular" charset="0"/>
              </a:rPr>
              <a:t>区商业改造</a:t>
            </a:r>
            <a:r>
              <a:rPr lang="zh-CN" altLang="zh-CN" sz="4353" dirty="0">
                <a:solidFill>
                  <a:srgbClr val="FFFFFF"/>
                </a:solidFill>
                <a:latin typeface="Arial" panose="020B0604020202020204" pitchFamily="34" charset="0"/>
                <a:ea typeface="微软雅黑"/>
                <a:sym typeface="PingFang SC Regular" charset="0"/>
              </a:rPr>
              <a:t/>
            </a:r>
            <a:br>
              <a:rPr lang="zh-CN" altLang="zh-CN" sz="4353" dirty="0">
                <a:solidFill>
                  <a:srgbClr val="FFFFFF"/>
                </a:solidFill>
                <a:latin typeface="Arial" panose="020B0604020202020204" pitchFamily="34" charset="0"/>
                <a:ea typeface="微软雅黑"/>
                <a:sym typeface="PingFang SC Regular" charset="0"/>
              </a:rPr>
            </a:br>
            <a:endParaRPr lang="zh-CN" altLang="en-US" sz="3996" dirty="0">
              <a:solidFill>
                <a:srgbClr val="FFFFFF"/>
              </a:solidFill>
              <a:latin typeface="Arial"/>
              <a:ea typeface="微软雅黑"/>
            </a:endParaRPr>
          </a:p>
        </p:txBody>
      </p:sp>
      <p:sp>
        <p:nvSpPr>
          <p:cNvPr id="9" name="副标题 4">
            <a:extLst>
              <a:ext uri="{FF2B5EF4-FFF2-40B4-BE49-F238E27FC236}">
                <a16:creationId xmlns:a16="http://schemas.microsoft.com/office/drawing/2014/main" xmlns="" id="{43FEC6C2-9CF6-4E82-BC05-79EF8683B791}"/>
              </a:ext>
            </a:extLst>
          </p:cNvPr>
          <p:cNvSpPr>
            <a:spLocks noGrp="1"/>
          </p:cNvSpPr>
          <p:nvPr>
            <p:ph type="subTitle" idx="4294967295"/>
          </p:nvPr>
        </p:nvSpPr>
        <p:spPr>
          <a:xfrm>
            <a:off x="2324487" y="3121063"/>
            <a:ext cx="6346853" cy="558021"/>
          </a:xfrm>
          <a:prstGeom prst="rect">
            <a:avLst/>
          </a:prstGeom>
        </p:spPr>
        <p:txBody>
          <a:bodyPr>
            <a:normAutofit/>
          </a:bodyPr>
          <a:lstStyle/>
          <a:p>
            <a:pPr marL="0" indent="0" algn="r">
              <a:buNone/>
            </a:pPr>
            <a:r>
              <a:rPr lang="en-US" altLang="zh-CN" sz="1451" i="1" spc="300" dirty="0" smtClean="0">
                <a:solidFill>
                  <a:schemeClr val="tx1">
                    <a:lumMod val="85000"/>
                    <a:lumOff val="15000"/>
                    <a:alpha val="60000"/>
                  </a:schemeClr>
                </a:solidFill>
                <a:latin typeface="DIN-LightItalic" pitchFamily="50" charset="0"/>
                <a:ea typeface="微软雅黑" panose="020B0503020204020204" pitchFamily="34" charset="-122"/>
              </a:rPr>
              <a:t>2020/09</a:t>
            </a:r>
            <a:r>
              <a:rPr lang="en-US" altLang="zh-CN" sz="1451" i="1" spc="300" dirty="0" smtClean="0">
                <a:solidFill>
                  <a:schemeClr val="tx1">
                    <a:lumMod val="85000"/>
                    <a:lumOff val="15000"/>
                    <a:alpha val="60000"/>
                  </a:schemeClr>
                </a:solidFill>
                <a:ea typeface="微软雅黑" panose="020B0503020204020204" pitchFamily="34" charset="-122"/>
              </a:rPr>
              <a:t> </a:t>
            </a:r>
            <a:r>
              <a:rPr lang="zh-CN" altLang="en-US" sz="1451" i="1" spc="300" dirty="0">
                <a:solidFill>
                  <a:schemeClr val="tx1">
                    <a:lumMod val="85000"/>
                    <a:lumOff val="15000"/>
                    <a:alpha val="60000"/>
                  </a:schemeClr>
                </a:solidFill>
                <a:latin typeface="微软雅黑" panose="020B0503020204020204" pitchFamily="34" charset="-122"/>
                <a:ea typeface="微软雅黑" panose="020B0503020204020204" pitchFamily="34" charset="-122"/>
              </a:rPr>
              <a:t>概念规划</a:t>
            </a:r>
            <a:endParaRPr lang="en-US" altLang="zh-CN" sz="1451" i="1" spc="300" dirty="0">
              <a:solidFill>
                <a:schemeClr val="tx1">
                  <a:lumMod val="85000"/>
                  <a:lumOff val="15000"/>
                  <a:alpha val="60000"/>
                </a:schemeClr>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xmlns="" id="{C9CC59E3-5A16-43CC-965C-D16283B3240F}"/>
              </a:ext>
            </a:extLst>
          </p:cNvPr>
          <p:cNvCxnSpPr>
            <a:cxnSpLocks/>
          </p:cNvCxnSpPr>
          <p:nvPr/>
        </p:nvCxnSpPr>
        <p:spPr>
          <a:xfrm>
            <a:off x="-2445171" y="3300231"/>
            <a:ext cx="8911539" cy="0"/>
          </a:xfrm>
          <a:prstGeom prst="line">
            <a:avLst/>
          </a:prstGeom>
          <a:ln w="38100">
            <a:solidFill>
              <a:schemeClr val="bg1">
                <a:alpha val="70000"/>
              </a:schemeClr>
            </a:solidFill>
          </a:ln>
          <a:effectLst/>
        </p:spPr>
        <p:style>
          <a:lnRef idx="3">
            <a:schemeClr val="accent2"/>
          </a:lnRef>
          <a:fillRef idx="0">
            <a:schemeClr val="accent2"/>
          </a:fillRef>
          <a:effectRef idx="2">
            <a:schemeClr val="accent2"/>
          </a:effectRef>
          <a:fontRef idx="minor">
            <a:schemeClr val="tx1"/>
          </a:fontRef>
        </p:style>
      </p:cxnSp>
      <p:grpSp>
        <p:nvGrpSpPr>
          <p:cNvPr id="12" name="Group 4">
            <a:extLst>
              <a:ext uri="{FF2B5EF4-FFF2-40B4-BE49-F238E27FC236}">
                <a16:creationId xmlns:a16="http://schemas.microsoft.com/office/drawing/2014/main" xmlns="" id="{C61434EC-1EE6-4EDC-A3F4-6E09E25BCE8D}"/>
              </a:ext>
            </a:extLst>
          </p:cNvPr>
          <p:cNvGrpSpPr>
            <a:grpSpLocks noChangeAspect="1"/>
          </p:cNvGrpSpPr>
          <p:nvPr/>
        </p:nvGrpSpPr>
        <p:grpSpPr bwMode="auto">
          <a:xfrm>
            <a:off x="11089357" y="6330199"/>
            <a:ext cx="1110566" cy="353234"/>
            <a:chOff x="1291" y="-412"/>
            <a:chExt cx="1572" cy="500"/>
          </a:xfrm>
        </p:grpSpPr>
        <p:sp>
          <p:nvSpPr>
            <p:cNvPr id="13" name="AutoShape 3">
              <a:extLst>
                <a:ext uri="{FF2B5EF4-FFF2-40B4-BE49-F238E27FC236}">
                  <a16:creationId xmlns:a16="http://schemas.microsoft.com/office/drawing/2014/main" xmlns="" id="{C2E77531-F2C2-4588-9325-AA9FC969212C}"/>
                </a:ext>
              </a:extLst>
            </p:cNvPr>
            <p:cNvSpPr>
              <a:spLocks noChangeAspect="1" noChangeArrowheads="1" noTextEdit="1"/>
            </p:cNvSpPr>
            <p:nvPr/>
          </p:nvSpPr>
          <p:spPr bwMode="auto">
            <a:xfrm>
              <a:off x="1291" y="-412"/>
              <a:ext cx="1572"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8" tIns="45674" rIns="91348" bIns="45674" numCol="1" anchor="t" anchorCtr="0" compatLnSpc="1">
              <a:prstTxWarp prst="textNoShape">
                <a:avLst/>
              </a:prstTxWarp>
            </a:bodyPr>
            <a:lstStyle/>
            <a:p>
              <a:pPr defTabSz="913451"/>
              <a:endParaRPr lang="zh-CN" altLang="en-US" sz="1798" dirty="0">
                <a:solidFill>
                  <a:prstClr val="black"/>
                </a:solidFill>
                <a:latin typeface="微软雅黑" panose="020B0503020204020204" pitchFamily="34" charset="-122"/>
                <a:ea typeface="微软雅黑" panose="020B0503020204020204" pitchFamily="34" charset="-122"/>
              </a:endParaRPr>
            </a:p>
          </p:txBody>
        </p:sp>
        <p:sp>
          <p:nvSpPr>
            <p:cNvPr id="14" name="Freeform 5">
              <a:extLst>
                <a:ext uri="{FF2B5EF4-FFF2-40B4-BE49-F238E27FC236}">
                  <a16:creationId xmlns:a16="http://schemas.microsoft.com/office/drawing/2014/main" xmlns="" id="{21826CD1-A61D-4661-B675-45CF2CD3BC31}"/>
                </a:ext>
              </a:extLst>
            </p:cNvPr>
            <p:cNvSpPr>
              <a:spLocks/>
            </p:cNvSpPr>
            <p:nvPr/>
          </p:nvSpPr>
          <p:spPr bwMode="auto">
            <a:xfrm>
              <a:off x="1293" y="-400"/>
              <a:ext cx="534" cy="479"/>
            </a:xfrm>
            <a:custGeom>
              <a:avLst/>
              <a:gdLst>
                <a:gd name="T0" fmla="*/ 0 w 534"/>
                <a:gd name="T1" fmla="*/ 0 h 479"/>
                <a:gd name="T2" fmla="*/ 193 w 534"/>
                <a:gd name="T3" fmla="*/ 0 h 479"/>
                <a:gd name="T4" fmla="*/ 267 w 534"/>
                <a:gd name="T5" fmla="*/ 291 h 479"/>
                <a:gd name="T6" fmla="*/ 341 w 534"/>
                <a:gd name="T7" fmla="*/ 0 h 479"/>
                <a:gd name="T8" fmla="*/ 534 w 534"/>
                <a:gd name="T9" fmla="*/ 0 h 479"/>
                <a:gd name="T10" fmla="*/ 534 w 534"/>
                <a:gd name="T11" fmla="*/ 479 h 479"/>
                <a:gd name="T12" fmla="*/ 415 w 534"/>
                <a:gd name="T13" fmla="*/ 479 h 479"/>
                <a:gd name="T14" fmla="*/ 415 w 534"/>
                <a:gd name="T15" fmla="*/ 113 h 479"/>
                <a:gd name="T16" fmla="*/ 322 w 534"/>
                <a:gd name="T17" fmla="*/ 479 h 479"/>
                <a:gd name="T18" fmla="*/ 212 w 534"/>
                <a:gd name="T19" fmla="*/ 479 h 479"/>
                <a:gd name="T20" fmla="*/ 119 w 534"/>
                <a:gd name="T21" fmla="*/ 113 h 479"/>
                <a:gd name="T22" fmla="*/ 119 w 534"/>
                <a:gd name="T23" fmla="*/ 479 h 479"/>
                <a:gd name="T24" fmla="*/ 0 w 534"/>
                <a:gd name="T25" fmla="*/ 479 h 479"/>
                <a:gd name="T26" fmla="*/ 0 w 534"/>
                <a:gd name="T2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4" h="479">
                  <a:moveTo>
                    <a:pt x="0" y="0"/>
                  </a:moveTo>
                  <a:lnTo>
                    <a:pt x="193" y="0"/>
                  </a:lnTo>
                  <a:lnTo>
                    <a:pt x="267" y="291"/>
                  </a:lnTo>
                  <a:lnTo>
                    <a:pt x="341" y="0"/>
                  </a:lnTo>
                  <a:lnTo>
                    <a:pt x="534" y="0"/>
                  </a:lnTo>
                  <a:lnTo>
                    <a:pt x="534" y="479"/>
                  </a:lnTo>
                  <a:lnTo>
                    <a:pt x="415" y="479"/>
                  </a:lnTo>
                  <a:lnTo>
                    <a:pt x="415" y="113"/>
                  </a:lnTo>
                  <a:lnTo>
                    <a:pt x="322" y="479"/>
                  </a:lnTo>
                  <a:lnTo>
                    <a:pt x="212" y="479"/>
                  </a:lnTo>
                  <a:lnTo>
                    <a:pt x="119" y="113"/>
                  </a:lnTo>
                  <a:lnTo>
                    <a:pt x="119" y="479"/>
                  </a:lnTo>
                  <a:lnTo>
                    <a:pt x="0" y="479"/>
                  </a:lnTo>
                  <a:lnTo>
                    <a:pt x="0"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8" tIns="45674" rIns="91348" bIns="45674" numCol="1" anchor="t" anchorCtr="0" compatLnSpc="1">
              <a:prstTxWarp prst="textNoShape">
                <a:avLst/>
              </a:prstTxWarp>
            </a:bodyPr>
            <a:lstStyle/>
            <a:p>
              <a:pPr defTabSz="913451"/>
              <a:endParaRPr lang="zh-CN" altLang="en-US" sz="1798" dirty="0">
                <a:solidFill>
                  <a:prstClr val="black"/>
                </a:solidFill>
                <a:latin typeface="微软雅黑" panose="020B0503020204020204" pitchFamily="34" charset="-122"/>
                <a:ea typeface="微软雅黑" panose="020B0503020204020204" pitchFamily="34" charset="-122"/>
              </a:endParaRPr>
            </a:p>
          </p:txBody>
        </p:sp>
        <p:sp>
          <p:nvSpPr>
            <p:cNvPr id="15" name="Freeform 6">
              <a:extLst>
                <a:ext uri="{FF2B5EF4-FFF2-40B4-BE49-F238E27FC236}">
                  <a16:creationId xmlns:a16="http://schemas.microsoft.com/office/drawing/2014/main" xmlns="" id="{F7F9B5C2-E1E5-4346-A4FD-2CA7DC167C1F}"/>
                </a:ext>
              </a:extLst>
            </p:cNvPr>
            <p:cNvSpPr>
              <a:spLocks noEditPoints="1"/>
            </p:cNvSpPr>
            <p:nvPr/>
          </p:nvSpPr>
          <p:spPr bwMode="auto">
            <a:xfrm>
              <a:off x="1882" y="-400"/>
              <a:ext cx="516" cy="479"/>
            </a:xfrm>
            <a:custGeom>
              <a:avLst/>
              <a:gdLst>
                <a:gd name="T0" fmla="*/ 340 w 516"/>
                <a:gd name="T1" fmla="*/ 399 h 479"/>
                <a:gd name="T2" fmla="*/ 174 w 516"/>
                <a:gd name="T3" fmla="*/ 399 h 479"/>
                <a:gd name="T4" fmla="*/ 150 w 516"/>
                <a:gd name="T5" fmla="*/ 479 h 479"/>
                <a:gd name="T6" fmla="*/ 0 w 516"/>
                <a:gd name="T7" fmla="*/ 479 h 479"/>
                <a:gd name="T8" fmla="*/ 178 w 516"/>
                <a:gd name="T9" fmla="*/ 0 h 479"/>
                <a:gd name="T10" fmla="*/ 338 w 516"/>
                <a:gd name="T11" fmla="*/ 0 h 479"/>
                <a:gd name="T12" fmla="*/ 516 w 516"/>
                <a:gd name="T13" fmla="*/ 479 h 479"/>
                <a:gd name="T14" fmla="*/ 364 w 516"/>
                <a:gd name="T15" fmla="*/ 479 h 479"/>
                <a:gd name="T16" fmla="*/ 340 w 516"/>
                <a:gd name="T17" fmla="*/ 399 h 479"/>
                <a:gd name="T18" fmla="*/ 309 w 516"/>
                <a:gd name="T19" fmla="*/ 296 h 479"/>
                <a:gd name="T20" fmla="*/ 257 w 516"/>
                <a:gd name="T21" fmla="*/ 123 h 479"/>
                <a:gd name="T22" fmla="*/ 204 w 516"/>
                <a:gd name="T23" fmla="*/ 296 h 479"/>
                <a:gd name="T24" fmla="*/ 309 w 516"/>
                <a:gd name="T25" fmla="*/ 296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6" h="479">
                  <a:moveTo>
                    <a:pt x="340" y="399"/>
                  </a:moveTo>
                  <a:lnTo>
                    <a:pt x="174" y="399"/>
                  </a:lnTo>
                  <a:lnTo>
                    <a:pt x="150" y="479"/>
                  </a:lnTo>
                  <a:lnTo>
                    <a:pt x="0" y="479"/>
                  </a:lnTo>
                  <a:lnTo>
                    <a:pt x="178" y="0"/>
                  </a:lnTo>
                  <a:lnTo>
                    <a:pt x="338" y="0"/>
                  </a:lnTo>
                  <a:lnTo>
                    <a:pt x="516" y="479"/>
                  </a:lnTo>
                  <a:lnTo>
                    <a:pt x="364" y="479"/>
                  </a:lnTo>
                  <a:lnTo>
                    <a:pt x="340" y="399"/>
                  </a:lnTo>
                  <a:close/>
                  <a:moveTo>
                    <a:pt x="309" y="296"/>
                  </a:moveTo>
                  <a:lnTo>
                    <a:pt x="257" y="123"/>
                  </a:lnTo>
                  <a:lnTo>
                    <a:pt x="204" y="296"/>
                  </a:lnTo>
                  <a:lnTo>
                    <a:pt x="309" y="296"/>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8" tIns="45674" rIns="91348" bIns="45674" numCol="1" anchor="t" anchorCtr="0" compatLnSpc="1">
              <a:prstTxWarp prst="textNoShape">
                <a:avLst/>
              </a:prstTxWarp>
            </a:bodyPr>
            <a:lstStyle/>
            <a:p>
              <a:pPr defTabSz="913451"/>
              <a:endParaRPr lang="zh-CN" altLang="en-US" sz="1798" dirty="0">
                <a:solidFill>
                  <a:prstClr val="black"/>
                </a:solidFill>
                <a:latin typeface="微软雅黑" panose="020B0503020204020204" pitchFamily="34" charset="-122"/>
                <a:ea typeface="微软雅黑" panose="020B0503020204020204" pitchFamily="34" charset="-122"/>
              </a:endParaRPr>
            </a:p>
          </p:txBody>
        </p:sp>
        <p:sp>
          <p:nvSpPr>
            <p:cNvPr id="16" name="Freeform 7">
              <a:extLst>
                <a:ext uri="{FF2B5EF4-FFF2-40B4-BE49-F238E27FC236}">
                  <a16:creationId xmlns:a16="http://schemas.microsoft.com/office/drawing/2014/main" xmlns="" id="{C3604437-2965-4FA0-B15F-22F5F3CD4F84}"/>
                </a:ext>
              </a:extLst>
            </p:cNvPr>
            <p:cNvSpPr>
              <a:spLocks/>
            </p:cNvSpPr>
            <p:nvPr/>
          </p:nvSpPr>
          <p:spPr bwMode="auto">
            <a:xfrm>
              <a:off x="2429" y="-410"/>
              <a:ext cx="432" cy="498"/>
            </a:xfrm>
            <a:custGeom>
              <a:avLst/>
              <a:gdLst>
                <a:gd name="T0" fmla="*/ 0 w 181"/>
                <a:gd name="T1" fmla="*/ 137 h 207"/>
                <a:gd name="T2" fmla="*/ 58 w 181"/>
                <a:gd name="T3" fmla="*/ 133 h 207"/>
                <a:gd name="T4" fmla="*/ 66 w 181"/>
                <a:gd name="T5" fmla="*/ 155 h 207"/>
                <a:gd name="T6" fmla="*/ 93 w 181"/>
                <a:gd name="T7" fmla="*/ 167 h 207"/>
                <a:gd name="T8" fmla="*/ 114 w 181"/>
                <a:gd name="T9" fmla="*/ 161 h 207"/>
                <a:gd name="T10" fmla="*/ 121 w 181"/>
                <a:gd name="T11" fmla="*/ 147 h 207"/>
                <a:gd name="T12" fmla="*/ 114 w 181"/>
                <a:gd name="T13" fmla="*/ 133 h 207"/>
                <a:gd name="T14" fmla="*/ 82 w 181"/>
                <a:gd name="T15" fmla="*/ 121 h 207"/>
                <a:gd name="T16" fmla="*/ 24 w 181"/>
                <a:gd name="T17" fmla="*/ 97 h 207"/>
                <a:gd name="T18" fmla="*/ 7 w 181"/>
                <a:gd name="T19" fmla="*/ 59 h 207"/>
                <a:gd name="T20" fmla="*/ 16 w 181"/>
                <a:gd name="T21" fmla="*/ 29 h 207"/>
                <a:gd name="T22" fmla="*/ 43 w 181"/>
                <a:gd name="T23" fmla="*/ 8 h 207"/>
                <a:gd name="T24" fmla="*/ 92 w 181"/>
                <a:gd name="T25" fmla="*/ 0 h 207"/>
                <a:gd name="T26" fmla="*/ 150 w 181"/>
                <a:gd name="T27" fmla="*/ 14 h 207"/>
                <a:gd name="T28" fmla="*/ 174 w 181"/>
                <a:gd name="T29" fmla="*/ 60 h 207"/>
                <a:gd name="T30" fmla="*/ 116 w 181"/>
                <a:gd name="T31" fmla="*/ 63 h 207"/>
                <a:gd name="T32" fmla="*/ 106 w 181"/>
                <a:gd name="T33" fmla="*/ 43 h 207"/>
                <a:gd name="T34" fmla="*/ 86 w 181"/>
                <a:gd name="T35" fmla="*/ 37 h 207"/>
                <a:gd name="T36" fmla="*/ 70 w 181"/>
                <a:gd name="T37" fmla="*/ 42 h 207"/>
                <a:gd name="T38" fmla="*/ 64 w 181"/>
                <a:gd name="T39" fmla="*/ 53 h 207"/>
                <a:gd name="T40" fmla="*/ 69 w 181"/>
                <a:gd name="T41" fmla="*/ 62 h 207"/>
                <a:gd name="T42" fmla="*/ 89 w 181"/>
                <a:gd name="T43" fmla="*/ 69 h 207"/>
                <a:gd name="T44" fmla="*/ 147 w 181"/>
                <a:gd name="T45" fmla="*/ 86 h 207"/>
                <a:gd name="T46" fmla="*/ 173 w 181"/>
                <a:gd name="T47" fmla="*/ 109 h 207"/>
                <a:gd name="T48" fmla="*/ 181 w 181"/>
                <a:gd name="T49" fmla="*/ 138 h 207"/>
                <a:gd name="T50" fmla="*/ 170 w 181"/>
                <a:gd name="T51" fmla="*/ 174 h 207"/>
                <a:gd name="T52" fmla="*/ 140 w 181"/>
                <a:gd name="T53" fmla="*/ 198 h 207"/>
                <a:gd name="T54" fmla="*/ 92 w 181"/>
                <a:gd name="T55" fmla="*/ 207 h 207"/>
                <a:gd name="T56" fmla="*/ 22 w 181"/>
                <a:gd name="T57" fmla="*/ 187 h 207"/>
                <a:gd name="T58" fmla="*/ 0 w 181"/>
                <a:gd name="T59" fmla="*/ 13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207">
                  <a:moveTo>
                    <a:pt x="0" y="137"/>
                  </a:moveTo>
                  <a:cubicBezTo>
                    <a:pt x="58" y="133"/>
                    <a:pt x="58" y="133"/>
                    <a:pt x="58" y="133"/>
                  </a:cubicBezTo>
                  <a:cubicBezTo>
                    <a:pt x="60" y="143"/>
                    <a:pt x="62" y="150"/>
                    <a:pt x="66" y="155"/>
                  </a:cubicBezTo>
                  <a:cubicBezTo>
                    <a:pt x="72" y="163"/>
                    <a:pt x="81" y="167"/>
                    <a:pt x="93" y="167"/>
                  </a:cubicBezTo>
                  <a:cubicBezTo>
                    <a:pt x="102" y="167"/>
                    <a:pt x="109" y="165"/>
                    <a:pt x="114" y="161"/>
                  </a:cubicBezTo>
                  <a:cubicBezTo>
                    <a:pt x="118" y="157"/>
                    <a:pt x="121" y="152"/>
                    <a:pt x="121" y="147"/>
                  </a:cubicBezTo>
                  <a:cubicBezTo>
                    <a:pt x="121" y="142"/>
                    <a:pt x="118" y="137"/>
                    <a:pt x="114" y="133"/>
                  </a:cubicBezTo>
                  <a:cubicBezTo>
                    <a:pt x="109" y="129"/>
                    <a:pt x="99" y="125"/>
                    <a:pt x="82" y="121"/>
                  </a:cubicBezTo>
                  <a:cubicBezTo>
                    <a:pt x="55" y="115"/>
                    <a:pt x="36" y="107"/>
                    <a:pt x="24" y="97"/>
                  </a:cubicBezTo>
                  <a:cubicBezTo>
                    <a:pt x="13" y="87"/>
                    <a:pt x="7" y="74"/>
                    <a:pt x="7" y="59"/>
                  </a:cubicBezTo>
                  <a:cubicBezTo>
                    <a:pt x="7" y="48"/>
                    <a:pt x="10" y="39"/>
                    <a:pt x="16" y="29"/>
                  </a:cubicBezTo>
                  <a:cubicBezTo>
                    <a:pt x="22" y="20"/>
                    <a:pt x="31" y="13"/>
                    <a:pt x="43" y="8"/>
                  </a:cubicBezTo>
                  <a:cubicBezTo>
                    <a:pt x="55" y="3"/>
                    <a:pt x="71" y="0"/>
                    <a:pt x="92" y="0"/>
                  </a:cubicBezTo>
                  <a:cubicBezTo>
                    <a:pt x="117" y="0"/>
                    <a:pt x="137" y="5"/>
                    <a:pt x="150" y="14"/>
                  </a:cubicBezTo>
                  <a:cubicBezTo>
                    <a:pt x="164" y="24"/>
                    <a:pt x="172" y="39"/>
                    <a:pt x="174" y="60"/>
                  </a:cubicBezTo>
                  <a:cubicBezTo>
                    <a:pt x="116" y="63"/>
                    <a:pt x="116" y="63"/>
                    <a:pt x="116" y="63"/>
                  </a:cubicBezTo>
                  <a:cubicBezTo>
                    <a:pt x="114" y="54"/>
                    <a:pt x="111" y="47"/>
                    <a:pt x="106" y="43"/>
                  </a:cubicBezTo>
                  <a:cubicBezTo>
                    <a:pt x="101" y="39"/>
                    <a:pt x="94" y="37"/>
                    <a:pt x="86" y="37"/>
                  </a:cubicBezTo>
                  <a:cubicBezTo>
                    <a:pt x="79" y="37"/>
                    <a:pt x="73" y="39"/>
                    <a:pt x="70" y="42"/>
                  </a:cubicBezTo>
                  <a:cubicBezTo>
                    <a:pt x="66" y="45"/>
                    <a:pt x="64" y="49"/>
                    <a:pt x="64" y="53"/>
                  </a:cubicBezTo>
                  <a:cubicBezTo>
                    <a:pt x="64" y="56"/>
                    <a:pt x="66" y="59"/>
                    <a:pt x="69" y="62"/>
                  </a:cubicBezTo>
                  <a:cubicBezTo>
                    <a:pt x="71" y="64"/>
                    <a:pt x="78" y="67"/>
                    <a:pt x="89" y="69"/>
                  </a:cubicBezTo>
                  <a:cubicBezTo>
                    <a:pt x="116" y="75"/>
                    <a:pt x="136" y="81"/>
                    <a:pt x="147" y="86"/>
                  </a:cubicBezTo>
                  <a:cubicBezTo>
                    <a:pt x="159" y="92"/>
                    <a:pt x="167" y="100"/>
                    <a:pt x="173" y="109"/>
                  </a:cubicBezTo>
                  <a:cubicBezTo>
                    <a:pt x="178" y="117"/>
                    <a:pt x="181" y="127"/>
                    <a:pt x="181" y="138"/>
                  </a:cubicBezTo>
                  <a:cubicBezTo>
                    <a:pt x="181" y="151"/>
                    <a:pt x="177" y="163"/>
                    <a:pt x="170" y="174"/>
                  </a:cubicBezTo>
                  <a:cubicBezTo>
                    <a:pt x="163" y="184"/>
                    <a:pt x="153" y="193"/>
                    <a:pt x="140" y="198"/>
                  </a:cubicBezTo>
                  <a:cubicBezTo>
                    <a:pt x="128" y="204"/>
                    <a:pt x="112" y="207"/>
                    <a:pt x="92" y="207"/>
                  </a:cubicBezTo>
                  <a:cubicBezTo>
                    <a:pt x="58" y="207"/>
                    <a:pt x="35" y="200"/>
                    <a:pt x="22" y="187"/>
                  </a:cubicBezTo>
                  <a:cubicBezTo>
                    <a:pt x="9" y="174"/>
                    <a:pt x="1" y="157"/>
                    <a:pt x="0" y="13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8" tIns="45674" rIns="91348" bIns="45674" numCol="1" anchor="t" anchorCtr="0" compatLnSpc="1">
              <a:prstTxWarp prst="textNoShape">
                <a:avLst/>
              </a:prstTxWarp>
            </a:bodyPr>
            <a:lstStyle/>
            <a:p>
              <a:pPr defTabSz="913451"/>
              <a:endParaRPr lang="zh-CN" altLang="en-US" sz="1798" dirty="0">
                <a:solidFill>
                  <a:prstClr val="black"/>
                </a:solidFill>
                <a:latin typeface="微软雅黑" panose="020B0503020204020204" pitchFamily="34" charset="-122"/>
                <a:ea typeface="微软雅黑" panose="020B0503020204020204" pitchFamily="34" charset="-122"/>
              </a:endParaRPr>
            </a:p>
          </p:txBody>
        </p:sp>
      </p:grpSp>
      <p:sp>
        <p:nvSpPr>
          <p:cNvPr id="18" name="矩形 17">
            <a:extLst>
              <a:ext uri="{FF2B5EF4-FFF2-40B4-BE49-F238E27FC236}">
                <a16:creationId xmlns:a16="http://schemas.microsoft.com/office/drawing/2014/main" xmlns="" id="{7E09DB60-4275-4170-83DA-F855D077D3E4}"/>
              </a:ext>
            </a:extLst>
          </p:cNvPr>
          <p:cNvSpPr/>
          <p:nvPr/>
        </p:nvSpPr>
        <p:spPr>
          <a:xfrm>
            <a:off x="-5120" y="6673194"/>
            <a:ext cx="12197120" cy="296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51" dirty="0">
              <a:solidFill>
                <a:schemeClr val="bg1">
                  <a:lumMod val="95000"/>
                </a:schemeClr>
              </a:solidFill>
              <a:ea typeface="微软雅黑" panose="020B0503020204020204" pitchFamily="34" charset="-122"/>
            </a:endParaRPr>
          </a:p>
        </p:txBody>
      </p:sp>
    </p:spTree>
    <p:custDataLst>
      <p:tags r:id="rId2"/>
    </p:custDataLst>
    <p:extLst>
      <p:ext uri="{BB962C8B-B14F-4D97-AF65-F5344CB8AC3E}">
        <p14:creationId xmlns:p14="http://schemas.microsoft.com/office/powerpoint/2010/main" val="15893283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7515" b="16392"/>
          <a:stretch/>
        </p:blipFill>
        <p:spPr>
          <a:xfrm>
            <a:off x="-54678" y="-47501"/>
            <a:ext cx="12304346" cy="5438899"/>
          </a:xfrm>
          <a:prstGeom prst="rect">
            <a:avLst/>
          </a:prstGeom>
        </p:spPr>
      </p:pic>
      <p:sp>
        <p:nvSpPr>
          <p:cNvPr id="15" name="矩形 14"/>
          <p:cNvSpPr/>
          <p:nvPr/>
        </p:nvSpPr>
        <p:spPr>
          <a:xfrm>
            <a:off x="-176823" y="-190004"/>
            <a:ext cx="12545648" cy="5581402"/>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ED60E80B-2733-4014-A59B-AD8708B56B3D}"/>
              </a:ext>
            </a:extLst>
          </p:cNvPr>
          <p:cNvSpPr/>
          <p:nvPr/>
        </p:nvSpPr>
        <p:spPr>
          <a:xfrm>
            <a:off x="3503633" y="200051"/>
            <a:ext cx="5184736" cy="1332994"/>
          </a:xfrm>
          <a:prstGeom prst="rect">
            <a:avLst/>
          </a:prstGeom>
        </p:spPr>
        <p:txBody>
          <a:bodyPr wrap="square">
            <a:spAutoFit/>
          </a:bodyPr>
          <a:lstStyle/>
          <a:p>
            <a:pPr algn="dist" defTabSz="913451" eaLnBrk="0" fontAlgn="base" hangingPunct="0">
              <a:spcBef>
                <a:spcPct val="0"/>
              </a:spcBef>
              <a:spcAft>
                <a:spcPct val="0"/>
              </a:spcAft>
              <a:defRPr/>
            </a:pPr>
            <a:r>
              <a:rPr lang="tr-TR" altLang="zh-CN" sz="8062" dirty="0">
                <a:solidFill>
                  <a:schemeClr val="bg1">
                    <a:lumMod val="85000"/>
                    <a:alpha val="50000"/>
                  </a:schemeClr>
                </a:solidFill>
                <a:latin typeface="Impact" panose="020B0806030902050204" pitchFamily="34" charset="0"/>
                <a:ea typeface="微软雅黑 Light" panose="020B0502040204020203" pitchFamily="34" charset="-122"/>
                <a:sym typeface="+mn-lt"/>
              </a:rPr>
              <a:t>CONTENTS</a:t>
            </a:r>
            <a:endParaRPr lang="en-US" altLang="zh-CN" sz="8062" dirty="0">
              <a:solidFill>
                <a:schemeClr val="bg1">
                  <a:lumMod val="85000"/>
                  <a:alpha val="50000"/>
                </a:schemeClr>
              </a:solidFill>
              <a:latin typeface="Impact" panose="020B0806030902050204" pitchFamily="34" charset="0"/>
              <a:ea typeface="微软雅黑 Light" panose="020B0502040204020203" pitchFamily="34" charset="-122"/>
              <a:sym typeface="+mn-lt"/>
            </a:endParaRPr>
          </a:p>
        </p:txBody>
      </p:sp>
      <p:sp>
        <p:nvSpPr>
          <p:cNvPr id="28" name="TextBox 20">
            <a:extLst>
              <a:ext uri="{FF2B5EF4-FFF2-40B4-BE49-F238E27FC236}">
                <a16:creationId xmlns:a16="http://schemas.microsoft.com/office/drawing/2014/main" xmlns="" id="{007F5ED4-7769-4049-8DB2-E039B4D6CC13}"/>
              </a:ext>
            </a:extLst>
          </p:cNvPr>
          <p:cNvSpPr txBox="1"/>
          <p:nvPr/>
        </p:nvSpPr>
        <p:spPr>
          <a:xfrm>
            <a:off x="2885069" y="745391"/>
            <a:ext cx="6227325" cy="1014765"/>
          </a:xfrm>
          <a:prstGeom prst="rect">
            <a:avLst/>
          </a:prstGeom>
          <a:noFill/>
        </p:spPr>
        <p:txBody>
          <a:bodyPr wrap="square" rtlCol="0">
            <a:spAutoFit/>
          </a:bodyPr>
          <a:lstStyle/>
          <a:p>
            <a:pPr algn="ctr" defTabSz="913268" eaLnBrk="0" fontAlgn="base" hangingPunct="0">
              <a:spcBef>
                <a:spcPct val="0"/>
              </a:spcBef>
              <a:spcAft>
                <a:spcPct val="0"/>
              </a:spcAft>
              <a:defRPr/>
            </a:pPr>
            <a:r>
              <a:rPr lang="zh-CN" altLang="en-US" sz="5994" b="1" spc="300" dirty="0">
                <a:ln w="19050">
                  <a:noFill/>
                  <a:bevel/>
                </a:ln>
                <a:solidFill>
                  <a:srgbClr val="000000">
                    <a:lumMod val="65000"/>
                    <a:lumOff val="35000"/>
                  </a:srgbClr>
                </a:solidFill>
                <a:latin typeface="思源黑体 CN Bold" panose="020B0800000000000000" pitchFamily="34" charset="-122"/>
                <a:ea typeface="思源黑体 CN Bold" panose="020B0800000000000000" pitchFamily="34" charset="-122"/>
                <a:cs typeface="Montserrat" charset="0"/>
              </a:rPr>
              <a:t>目  录</a:t>
            </a:r>
            <a:endParaRPr lang="en-US" sz="5994" b="1" spc="300" dirty="0">
              <a:ln w="19050">
                <a:noFill/>
                <a:bevel/>
              </a:ln>
              <a:solidFill>
                <a:srgbClr val="000000">
                  <a:lumMod val="65000"/>
                  <a:lumOff val="35000"/>
                </a:srgbClr>
              </a:solidFill>
              <a:latin typeface="思源黑体 CN Bold" panose="020B0800000000000000" pitchFamily="34" charset="-122"/>
              <a:ea typeface="思源黑体 CN Bold" panose="020B0800000000000000" pitchFamily="34" charset="-122"/>
              <a:cs typeface="Montserrat" charset="0"/>
            </a:endParaRPr>
          </a:p>
        </p:txBody>
      </p:sp>
      <p:grpSp>
        <p:nvGrpSpPr>
          <p:cNvPr id="4" name="组合 3"/>
          <p:cNvGrpSpPr/>
          <p:nvPr/>
        </p:nvGrpSpPr>
        <p:grpSpPr>
          <a:xfrm>
            <a:off x="838788" y="4337460"/>
            <a:ext cx="11153340" cy="1822735"/>
            <a:chOff x="838788" y="4337460"/>
            <a:chExt cx="11153340" cy="1822735"/>
          </a:xfrm>
        </p:grpSpPr>
        <p:sp>
          <p:nvSpPr>
            <p:cNvPr id="24" name="文本框 23">
              <a:extLst>
                <a:ext uri="{FF2B5EF4-FFF2-40B4-BE49-F238E27FC236}">
                  <a16:creationId xmlns:a16="http://schemas.microsoft.com/office/drawing/2014/main" xmlns="" id="{B304079A-587E-4E0F-B6B8-B1C2DBB365F0}"/>
                </a:ext>
              </a:extLst>
            </p:cNvPr>
            <p:cNvSpPr txBox="1">
              <a:spLocks noChangeArrowheads="1"/>
            </p:cNvSpPr>
            <p:nvPr/>
          </p:nvSpPr>
          <p:spPr bwMode="auto">
            <a:xfrm>
              <a:off x="2970482" y="5770088"/>
              <a:ext cx="2166293"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借鉴案例</a:t>
              </a:r>
              <a:endParaRPr lang="zh-CN" altLang="en-US" sz="1935" b="1" spc="300" dirty="0">
                <a:ln w="19050">
                  <a:noFill/>
                  <a:bevel/>
                </a:ln>
                <a:solidFill>
                  <a:schemeClr val="tx1">
                    <a:lumMod val="75000"/>
                    <a:lumOff val="25000"/>
                  </a:schemeClr>
                </a:solidFill>
                <a:latin typeface="微软雅黑"/>
                <a:ea typeface="微软雅黑"/>
              </a:endParaRPr>
            </a:p>
          </p:txBody>
        </p:sp>
        <p:sp>
          <p:nvSpPr>
            <p:cNvPr id="13" name="文本框 12">
              <a:extLst>
                <a:ext uri="{FF2B5EF4-FFF2-40B4-BE49-F238E27FC236}">
                  <a16:creationId xmlns:a16="http://schemas.microsoft.com/office/drawing/2014/main" xmlns="" id="{607FADCB-5E8D-4160-A005-0AD35004F6E5}"/>
                </a:ext>
              </a:extLst>
            </p:cNvPr>
            <p:cNvSpPr txBox="1">
              <a:spLocks noChangeArrowheads="1"/>
            </p:cNvSpPr>
            <p:nvPr/>
          </p:nvSpPr>
          <p:spPr bwMode="auto">
            <a:xfrm>
              <a:off x="5147328" y="5759430"/>
              <a:ext cx="2166293"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项目规划</a:t>
              </a:r>
              <a:endParaRPr lang="zh-CN" altLang="en-US" sz="1935" b="1" spc="300" dirty="0">
                <a:ln w="19050">
                  <a:noFill/>
                  <a:bevel/>
                </a:ln>
                <a:solidFill>
                  <a:schemeClr val="tx1">
                    <a:lumMod val="75000"/>
                    <a:lumOff val="25000"/>
                  </a:schemeClr>
                </a:solidFill>
                <a:latin typeface="微软雅黑"/>
                <a:ea typeface="微软雅黑"/>
              </a:endParaRPr>
            </a:p>
          </p:txBody>
        </p:sp>
        <p:sp>
          <p:nvSpPr>
            <p:cNvPr id="14" name="文本框 13">
              <a:extLst>
                <a:ext uri="{FF2B5EF4-FFF2-40B4-BE49-F238E27FC236}">
                  <a16:creationId xmlns:a16="http://schemas.microsoft.com/office/drawing/2014/main" xmlns="" id="{7D664C58-F237-4963-8144-7700D319750C}"/>
                </a:ext>
              </a:extLst>
            </p:cNvPr>
            <p:cNvSpPr txBox="1">
              <a:spLocks noChangeArrowheads="1"/>
            </p:cNvSpPr>
            <p:nvPr/>
          </p:nvSpPr>
          <p:spPr bwMode="auto">
            <a:xfrm>
              <a:off x="6791187" y="5759430"/>
              <a:ext cx="3149847"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概念意向</a:t>
              </a:r>
              <a:endParaRPr lang="zh-CN" altLang="en-US" sz="1935" b="1" spc="300" dirty="0">
                <a:ln w="19050">
                  <a:noFill/>
                  <a:bevel/>
                </a:ln>
                <a:solidFill>
                  <a:schemeClr val="tx1">
                    <a:lumMod val="75000"/>
                    <a:lumOff val="25000"/>
                  </a:schemeClr>
                </a:solidFill>
                <a:latin typeface="微软雅黑"/>
                <a:ea typeface="微软雅黑"/>
              </a:endParaRPr>
            </a:p>
          </p:txBody>
        </p:sp>
        <p:sp>
          <p:nvSpPr>
            <p:cNvPr id="19" name="文本框 18">
              <a:extLst>
                <a:ext uri="{FF2B5EF4-FFF2-40B4-BE49-F238E27FC236}">
                  <a16:creationId xmlns:a16="http://schemas.microsoft.com/office/drawing/2014/main" xmlns="" id="{051D4EFC-35A9-4EA9-A7CA-27BAC003F23C}"/>
                </a:ext>
              </a:extLst>
            </p:cNvPr>
            <p:cNvSpPr txBox="1">
              <a:spLocks noChangeArrowheads="1"/>
            </p:cNvSpPr>
            <p:nvPr/>
          </p:nvSpPr>
          <p:spPr bwMode="auto">
            <a:xfrm>
              <a:off x="838788" y="5770088"/>
              <a:ext cx="2166293"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项目定位</a:t>
              </a:r>
              <a:endParaRPr lang="zh-CN" altLang="en-US" sz="1935" b="1" spc="300" dirty="0">
                <a:ln w="19050">
                  <a:noFill/>
                  <a:bevel/>
                </a:ln>
                <a:solidFill>
                  <a:schemeClr val="tx1">
                    <a:lumMod val="75000"/>
                    <a:lumOff val="25000"/>
                  </a:schemeClr>
                </a:solidFill>
                <a:latin typeface="微软雅黑"/>
                <a:ea typeface="微软雅黑"/>
              </a:endParaRPr>
            </a:p>
          </p:txBody>
        </p:sp>
        <p:sp>
          <p:nvSpPr>
            <p:cNvPr id="41" name="TextBox 40"/>
            <p:cNvSpPr txBox="1"/>
            <p:nvPr/>
          </p:nvSpPr>
          <p:spPr>
            <a:xfrm>
              <a:off x="1355113" y="4337460"/>
              <a:ext cx="1133644"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01</a:t>
              </a:r>
            </a:p>
          </p:txBody>
        </p:sp>
        <p:sp>
          <p:nvSpPr>
            <p:cNvPr id="42" name="TextBox 41"/>
            <p:cNvSpPr txBox="1"/>
            <p:nvPr/>
          </p:nvSpPr>
          <p:spPr>
            <a:xfrm>
              <a:off x="3379156" y="4337460"/>
              <a:ext cx="1258679"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02</a:t>
              </a:r>
            </a:p>
          </p:txBody>
        </p:sp>
        <p:sp>
          <p:nvSpPr>
            <p:cNvPr id="43" name="TextBox 42"/>
            <p:cNvSpPr txBox="1"/>
            <p:nvPr/>
          </p:nvSpPr>
          <p:spPr>
            <a:xfrm>
              <a:off x="5496441" y="4337460"/>
              <a:ext cx="1287533"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03</a:t>
              </a:r>
            </a:p>
          </p:txBody>
        </p:sp>
        <p:sp>
          <p:nvSpPr>
            <p:cNvPr id="44" name="TextBox 43"/>
            <p:cNvSpPr txBox="1"/>
            <p:nvPr/>
          </p:nvSpPr>
          <p:spPr>
            <a:xfrm>
              <a:off x="7682824" y="4337460"/>
              <a:ext cx="1255473"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04</a:t>
              </a:r>
            </a:p>
          </p:txBody>
        </p:sp>
        <p:sp>
          <p:nvSpPr>
            <p:cNvPr id="16" name="文本框 15">
              <a:extLst>
                <a:ext uri="{FF2B5EF4-FFF2-40B4-BE49-F238E27FC236}">
                  <a16:creationId xmlns:a16="http://schemas.microsoft.com/office/drawing/2014/main" xmlns="" id="{7D664C58-F237-4963-8144-7700D319750C}"/>
                </a:ext>
              </a:extLst>
            </p:cNvPr>
            <p:cNvSpPr txBox="1">
              <a:spLocks noChangeArrowheads="1"/>
            </p:cNvSpPr>
            <p:nvPr/>
          </p:nvSpPr>
          <p:spPr bwMode="auto">
            <a:xfrm>
              <a:off x="8842281" y="5759430"/>
              <a:ext cx="3149847"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造价估算</a:t>
              </a:r>
              <a:endParaRPr lang="zh-CN" altLang="en-US" sz="1935" b="1" spc="300" dirty="0">
                <a:ln w="19050">
                  <a:noFill/>
                  <a:bevel/>
                </a:ln>
                <a:solidFill>
                  <a:schemeClr val="tx1">
                    <a:lumMod val="75000"/>
                    <a:lumOff val="25000"/>
                  </a:schemeClr>
                </a:solidFill>
                <a:latin typeface="微软雅黑"/>
                <a:ea typeface="微软雅黑"/>
              </a:endParaRPr>
            </a:p>
          </p:txBody>
        </p:sp>
        <p:sp>
          <p:nvSpPr>
            <p:cNvPr id="17" name="TextBox 43"/>
            <p:cNvSpPr txBox="1"/>
            <p:nvPr/>
          </p:nvSpPr>
          <p:spPr>
            <a:xfrm>
              <a:off x="9698365" y="4337460"/>
              <a:ext cx="1293945"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smtClean="0">
                  <a:solidFill>
                    <a:schemeClr val="bg1"/>
                  </a:solidFill>
                  <a:latin typeface="Impact" panose="020B0806030902050204" pitchFamily="34" charset="0"/>
                  <a:ea typeface="微软雅黑"/>
                </a:rPr>
                <a:t>05</a:t>
              </a:r>
              <a:endParaRPr lang="en-US" sz="8062" b="1" dirty="0">
                <a:solidFill>
                  <a:schemeClr val="bg1"/>
                </a:solidFill>
                <a:latin typeface="Impact" panose="020B0806030902050204" pitchFamily="34" charset="0"/>
                <a:ea typeface="微软雅黑"/>
              </a:endParaRPr>
            </a:p>
          </p:txBody>
        </p:sp>
      </p:grpSp>
    </p:spTree>
    <p:extLst>
      <p:ext uri="{BB962C8B-B14F-4D97-AF65-F5344CB8AC3E}">
        <p14:creationId xmlns:p14="http://schemas.microsoft.com/office/powerpoint/2010/main" val="16229503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35547" y="1729317"/>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01</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2" name="矩形 1"/>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707886"/>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项目定位</a:t>
            </a:r>
          </a:p>
          <a:p>
            <a:pPr algn="dist"/>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extLst>
      <p:ext uri="{BB962C8B-B14F-4D97-AF65-F5344CB8AC3E}">
        <p14:creationId xmlns:p14="http://schemas.microsoft.com/office/powerpoint/2010/main" val="1264626793"/>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5996" t="320" r="24009" b="1800"/>
          <a:stretch/>
        </p:blipFill>
        <p:spPr>
          <a:xfrm>
            <a:off x="303941" y="141772"/>
            <a:ext cx="6757050" cy="6757050"/>
          </a:xfrm>
          <a:prstGeom prst="rect">
            <a:avLst/>
          </a:prstGeom>
        </p:spPr>
      </p:pic>
      <p:sp>
        <p:nvSpPr>
          <p:cNvPr id="11" name="文本框 10"/>
          <p:cNvSpPr txBox="1"/>
          <p:nvPr/>
        </p:nvSpPr>
        <p:spPr>
          <a:xfrm>
            <a:off x="8000172" y="945907"/>
            <a:ext cx="3636737" cy="707886"/>
          </a:xfrm>
          <a:prstGeom prst="rect">
            <a:avLst/>
          </a:prstGeom>
          <a:noFill/>
        </p:spPr>
        <p:txBody>
          <a:bodyPr wrap="square" rtlCol="0">
            <a:spAutoFit/>
          </a:bodyPr>
          <a:lstStyle/>
          <a:p>
            <a:pPr algn="r"/>
            <a:r>
              <a:rPr lang="zh-CN" altLang="en-US" sz="4000" b="1" dirty="0" smtClean="0">
                <a:solidFill>
                  <a:schemeClr val="tx1">
                    <a:lumMod val="75000"/>
                    <a:lumOff val="25000"/>
                  </a:schemeClr>
                </a:solidFill>
                <a:latin typeface="微软雅黑" panose="020B0503020204020204" charset="-122"/>
                <a:ea typeface="微软雅黑" panose="020B0503020204020204" charset="-122"/>
              </a:rPr>
              <a:t>商圈分析</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3" name="椭圆 2"/>
          <p:cNvSpPr/>
          <p:nvPr/>
        </p:nvSpPr>
        <p:spPr>
          <a:xfrm>
            <a:off x="1913145" y="1653793"/>
            <a:ext cx="3506579" cy="3537332"/>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8020" y="236345"/>
            <a:ext cx="6316828" cy="6372228"/>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7469541" y="4149612"/>
            <a:ext cx="4167368" cy="1107996"/>
            <a:chOff x="7376932" y="2471519"/>
            <a:chExt cx="4167368" cy="1107996"/>
          </a:xfrm>
        </p:grpSpPr>
        <p:sp>
          <p:nvSpPr>
            <p:cNvPr id="19" name="矩形 1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376932" y="2545611"/>
              <a:ext cx="232229" cy="232229"/>
            </a:xfrm>
            <a:prstGeom prst="rect">
              <a:avLst/>
            </a:prstGeom>
            <a:solidFill>
              <a:srgbClr val="FF7A3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smtClean="0">
                <a:latin typeface="华文细黑" panose="02010600040101010101" pitchFamily="2" charset="-122"/>
                <a:ea typeface="华文细黑" panose="02010600040101010101" pitchFamily="2" charset="-122"/>
                <a:cs typeface="Arial Unicode MS" panose="020B0604020202020204" pitchFamily="34" charset="-122"/>
              </a:endParaRPr>
            </a:p>
          </p:txBody>
        </p:sp>
        <p:sp>
          <p:nvSpPr>
            <p:cNvPr id="20" name="矩形 19"/>
            <p:cNvSpPr/>
            <p:nvPr/>
          </p:nvSpPr>
          <p:spPr>
            <a:xfrm>
              <a:off x="7609161" y="2471519"/>
              <a:ext cx="3935139" cy="1107996"/>
            </a:xfrm>
            <a:prstGeom prst="rect">
              <a:avLst/>
            </a:prstGeom>
          </p:spPr>
          <p:txBody>
            <a:bodyPr wrap="square">
              <a:spAutoFit/>
            </a:bodyPr>
            <a:lstStyle/>
            <a:p>
              <a:pPr>
                <a:lnSpc>
                  <a:spcPct val="150000"/>
                </a:lnSpc>
              </a:pPr>
              <a:r>
                <a:rPr lang="zh-CN" altLang="en-US" sz="1200" b="1" dirty="0" smtClean="0">
                  <a:solidFill>
                    <a:schemeClr val="tx1"/>
                  </a:solidFill>
                  <a:latin typeface="微软雅黑" panose="020B0503020204020204" charset="-122"/>
                  <a:ea typeface="微软雅黑" panose="020B0503020204020204" charset="-122"/>
                  <a:cs typeface="Ebrima" panose="02000000000000000000" pitchFamily="2" charset="0"/>
                </a:rPr>
                <a:t>三公里内主要商业</a:t>
              </a:r>
              <a:endParaRPr lang="en-US" altLang="zh-CN" sz="1200" b="1" dirty="0" smtClean="0">
                <a:solidFill>
                  <a:schemeClr val="tx1"/>
                </a:solidFill>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200" dirty="0" smtClean="0">
                  <a:solidFill>
                    <a:schemeClr val="tx1"/>
                  </a:solidFill>
                  <a:latin typeface="微软雅黑" panose="020B0503020204020204" charset="-122"/>
                  <a:ea typeface="微软雅黑" panose="020B0503020204020204" charset="-122"/>
                  <a:cs typeface="Ebrima" panose="02000000000000000000" pitchFamily="2" charset="0"/>
                </a:rPr>
                <a:t>泰德城</a:t>
              </a:r>
              <a:r>
                <a:rPr lang="zh-CN" altLang="en-US" sz="1200" dirty="0">
                  <a:latin typeface="微软雅黑" panose="020B0503020204020204" charset="-122"/>
                  <a:ea typeface="微软雅黑" panose="020B0503020204020204" charset="-122"/>
                  <a:cs typeface="Ebrima" panose="02000000000000000000" pitchFamily="2" charset="0"/>
                </a:rPr>
                <a:t>、</a:t>
              </a:r>
              <a:r>
                <a:rPr lang="zh-CN" altLang="en-US" sz="1200" dirty="0" smtClean="0">
                  <a:latin typeface="微软雅黑" panose="020B0503020204020204" charset="-122"/>
                  <a:ea typeface="微软雅黑" panose="020B0503020204020204" charset="-122"/>
                  <a:cs typeface="Ebrima" panose="02000000000000000000" pitchFamily="2" charset="0"/>
                </a:rPr>
                <a:t>锦</a:t>
              </a:r>
              <a:r>
                <a:rPr lang="zh-CN" altLang="en-US" sz="1200" dirty="0">
                  <a:latin typeface="微软雅黑" panose="020B0503020204020204" charset="-122"/>
                  <a:ea typeface="微软雅黑" panose="020B0503020204020204" charset="-122"/>
                  <a:cs typeface="Ebrima" panose="02000000000000000000" pitchFamily="2" charset="0"/>
                </a:rPr>
                <a:t>艺</a:t>
              </a:r>
              <a:r>
                <a:rPr lang="zh-CN" altLang="en-US" sz="1200" dirty="0" smtClean="0">
                  <a:latin typeface="微软雅黑" panose="020B0503020204020204" charset="-122"/>
                  <a:ea typeface="微软雅黑" panose="020B0503020204020204" charset="-122"/>
                  <a:cs typeface="Ebrima" panose="02000000000000000000" pitchFamily="2" charset="0"/>
                </a:rPr>
                <a:t>城</a:t>
              </a:r>
              <a:r>
                <a:rPr lang="zh-CN" altLang="en-US" sz="1200" dirty="0">
                  <a:latin typeface="微软雅黑" panose="020B0503020204020204" charset="-122"/>
                  <a:ea typeface="微软雅黑" panose="020B0503020204020204" charset="-122"/>
                  <a:cs typeface="Ebrima" panose="02000000000000000000" pitchFamily="2" charset="0"/>
                </a:rPr>
                <a:t>、</a:t>
              </a:r>
              <a:r>
                <a:rPr lang="zh-CN" altLang="en-US" sz="1200" dirty="0" smtClean="0">
                  <a:solidFill>
                    <a:schemeClr val="tx1"/>
                  </a:solidFill>
                  <a:latin typeface="微软雅黑" panose="020B0503020204020204" charset="-122"/>
                  <a:ea typeface="微软雅黑" panose="020B0503020204020204" charset="-122"/>
                  <a:cs typeface="Ebrima" panose="02000000000000000000" pitchFamily="2" charset="0"/>
                </a:rPr>
                <a:t>万达广场、</a:t>
              </a:r>
              <a:r>
                <a:rPr lang="zh-CN" altLang="en-US" sz="1200" dirty="0" smtClean="0">
                  <a:latin typeface="微软雅黑" panose="020B0503020204020204" charset="-122"/>
                  <a:ea typeface="微软雅黑" panose="020B0503020204020204" charset="-122"/>
                  <a:cs typeface="Ebrima" panose="02000000000000000000" pitchFamily="2" charset="0"/>
                </a:rPr>
                <a:t>升龙商业广场</a:t>
              </a:r>
              <a:r>
                <a:rPr lang="zh-CN" altLang="en-US" sz="1200" dirty="0">
                  <a:latin typeface="微软雅黑" panose="020B0503020204020204" charset="-122"/>
                  <a:ea typeface="微软雅黑" panose="020B0503020204020204" charset="-122"/>
                  <a:cs typeface="Ebrima" panose="02000000000000000000" pitchFamily="2" charset="0"/>
                </a:rPr>
                <a:t>、</a:t>
              </a:r>
              <a:r>
                <a:rPr lang="zh-CN" altLang="en-US" sz="1200" dirty="0" smtClean="0">
                  <a:solidFill>
                    <a:schemeClr val="tx1"/>
                  </a:solidFill>
                  <a:latin typeface="微软雅黑" panose="020B0503020204020204" charset="-122"/>
                  <a:ea typeface="微软雅黑" panose="020B0503020204020204" charset="-122"/>
                  <a:cs typeface="Ebrima" panose="02000000000000000000" pitchFamily="2" charset="0"/>
                </a:rPr>
                <a:t>华联</a:t>
              </a:r>
              <a:r>
                <a:rPr lang="zh-CN" altLang="en-US" sz="1200" dirty="0">
                  <a:solidFill>
                    <a:schemeClr val="tx1"/>
                  </a:solidFill>
                  <a:latin typeface="微软雅黑" panose="020B0503020204020204" charset="-122"/>
                  <a:ea typeface="微软雅黑" panose="020B0503020204020204" charset="-122"/>
                  <a:cs typeface="Ebrima" panose="02000000000000000000" pitchFamily="2" charset="0"/>
                </a:rPr>
                <a:t>超市</a:t>
              </a:r>
              <a:endParaRPr lang="en-US" altLang="zh-CN" sz="1200" dirty="0" smtClean="0">
                <a:solidFill>
                  <a:schemeClr val="tx1"/>
                </a:solidFill>
                <a:latin typeface="微软雅黑" panose="020B0503020204020204" charset="-122"/>
                <a:ea typeface="微软雅黑" panose="020B0503020204020204" charset="-122"/>
                <a:cs typeface="Ebrima" panose="02000000000000000000" pitchFamily="2" charset="0"/>
              </a:endParaRPr>
            </a:p>
            <a:p>
              <a:pPr>
                <a:lnSpc>
                  <a:spcPct val="250000"/>
                </a:lnSpc>
              </a:pPr>
              <a:endParaRPr lang="en-US" altLang="zh-CN" sz="1200" dirty="0">
                <a:solidFill>
                  <a:schemeClr val="tx1"/>
                </a:solidFill>
                <a:latin typeface="微软雅黑" panose="020B0503020204020204" charset="-122"/>
                <a:ea typeface="微软雅黑" panose="020B0503020204020204" charset="-122"/>
                <a:cs typeface="Ebrima" panose="02000000000000000000" pitchFamily="2" charset="0"/>
              </a:endParaRPr>
            </a:p>
          </p:txBody>
        </p:sp>
      </p:grpSp>
      <p:grpSp>
        <p:nvGrpSpPr>
          <p:cNvPr id="27" name="组合 26"/>
          <p:cNvGrpSpPr/>
          <p:nvPr/>
        </p:nvGrpSpPr>
        <p:grpSpPr>
          <a:xfrm>
            <a:off x="7469541" y="3007495"/>
            <a:ext cx="4259977" cy="923330"/>
            <a:chOff x="7376932" y="2459886"/>
            <a:chExt cx="4259977" cy="923330"/>
          </a:xfrm>
        </p:grpSpPr>
        <p:sp>
          <p:nvSpPr>
            <p:cNvPr id="28" name="矩形 2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376932" y="2545611"/>
              <a:ext cx="232229" cy="232229"/>
            </a:xfrm>
            <a:prstGeom prst="rect">
              <a:avLst/>
            </a:prstGeom>
            <a:solidFill>
              <a:srgbClr val="FF7A3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smtClean="0">
                <a:latin typeface="华文细黑" panose="02010600040101010101" pitchFamily="2" charset="-122"/>
                <a:ea typeface="华文细黑" panose="02010600040101010101" pitchFamily="2" charset="-122"/>
                <a:cs typeface="Arial Unicode MS" panose="020B0604020202020204" pitchFamily="34" charset="-122"/>
              </a:endParaRPr>
            </a:p>
          </p:txBody>
        </p:sp>
        <p:sp>
          <p:nvSpPr>
            <p:cNvPr id="29" name="矩形 28"/>
            <p:cNvSpPr/>
            <p:nvPr/>
          </p:nvSpPr>
          <p:spPr>
            <a:xfrm>
              <a:off x="7609161" y="2459886"/>
              <a:ext cx="4027748" cy="923330"/>
            </a:xfrm>
            <a:prstGeom prst="rect">
              <a:avLst/>
            </a:prstGeom>
          </p:spPr>
          <p:txBody>
            <a:bodyPr wrap="square">
              <a:spAutoFit/>
            </a:bodyPr>
            <a:lstStyle/>
            <a:p>
              <a:pPr>
                <a:lnSpc>
                  <a:spcPct val="150000"/>
                </a:lnSpc>
              </a:pPr>
              <a:r>
                <a:rPr lang="zh-CN" altLang="en-US" sz="1200" b="1" dirty="0" smtClean="0">
                  <a:solidFill>
                    <a:schemeClr val="tx1"/>
                  </a:solidFill>
                  <a:latin typeface="微软雅黑" panose="020B0503020204020204" charset="-122"/>
                  <a:ea typeface="微软雅黑" panose="020B0503020204020204" charset="-122"/>
                  <a:cs typeface="Ebrima" panose="02000000000000000000" pitchFamily="2" charset="0"/>
                </a:rPr>
                <a:t>五公里内主要商业</a:t>
              </a:r>
              <a:endParaRPr lang="en-US" altLang="zh-CN" sz="1200" b="1" dirty="0" smtClean="0">
                <a:solidFill>
                  <a:schemeClr val="tx1"/>
                </a:solidFill>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200" dirty="0" smtClean="0">
                  <a:solidFill>
                    <a:schemeClr val="tx1"/>
                  </a:solidFill>
                  <a:latin typeface="微软雅黑" panose="020B0503020204020204" charset="-122"/>
                  <a:ea typeface="微软雅黑" panose="020B0503020204020204" charset="-122"/>
                  <a:cs typeface="Ebrima" panose="02000000000000000000" pitchFamily="2" charset="0"/>
                </a:rPr>
                <a:t>万达广场</a:t>
              </a:r>
              <a:r>
                <a:rPr lang="zh-CN" altLang="en-US" sz="1200" dirty="0" smtClean="0">
                  <a:latin typeface="微软雅黑" panose="020B0503020204020204" charset="-122"/>
                  <a:ea typeface="微软雅黑" panose="020B0503020204020204" charset="-122"/>
                  <a:cs typeface="Ebrima" panose="02000000000000000000" pitchFamily="2" charset="0"/>
                </a:rPr>
                <a:t>、锦荣商贸城、大上海城、拜年德化风情购物公园、万象城、丹尼斯、大卫城、天成商场</a:t>
              </a:r>
              <a:endParaRPr lang="en-US" altLang="zh-CN" sz="1200" dirty="0" smtClean="0">
                <a:latin typeface="微软雅黑" panose="020B0503020204020204" charset="-122"/>
                <a:ea typeface="微软雅黑" panose="020B0503020204020204" charset="-122"/>
                <a:cs typeface="Ebrima" panose="02000000000000000000" pitchFamily="2" charset="0"/>
              </a:endParaRPr>
            </a:p>
          </p:txBody>
        </p:sp>
      </p:grpSp>
      <p:sp>
        <p:nvSpPr>
          <p:cNvPr id="12" name="矩形 11"/>
          <p:cNvSpPr/>
          <p:nvPr/>
        </p:nvSpPr>
        <p:spPr>
          <a:xfrm>
            <a:off x="3539252" y="183746"/>
            <a:ext cx="1200954" cy="336695"/>
          </a:xfrm>
          <a:prstGeom prst="rect">
            <a:avLst/>
          </a:prstGeom>
        </p:spPr>
        <p:txBody>
          <a:bodyPr wrap="square">
            <a:spAutoFit/>
          </a:bodyPr>
          <a:lstStyle/>
          <a:p>
            <a:pPr>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cs typeface="Ebrima" panose="02000000000000000000" pitchFamily="2" charset="0"/>
              </a:rPr>
              <a:t>五公里内</a:t>
            </a:r>
            <a:endParaRPr lang="en-US" altLang="zh-CN"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endParaRPr>
          </a:p>
        </p:txBody>
      </p:sp>
      <p:sp>
        <p:nvSpPr>
          <p:cNvPr id="13" name="矩形 12"/>
          <p:cNvSpPr/>
          <p:nvPr/>
        </p:nvSpPr>
        <p:spPr>
          <a:xfrm>
            <a:off x="3539252" y="1596870"/>
            <a:ext cx="1200954" cy="336695"/>
          </a:xfrm>
          <a:prstGeom prst="rect">
            <a:avLst/>
          </a:prstGeom>
        </p:spPr>
        <p:txBody>
          <a:bodyPr wrap="square">
            <a:spAutoFit/>
          </a:bodyPr>
          <a:lstStyle/>
          <a:p>
            <a:pPr>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cs typeface="Ebrima" panose="02000000000000000000" pitchFamily="2" charset="0"/>
              </a:rPr>
              <a:t>三公里内</a:t>
            </a:r>
            <a:endParaRPr lang="en-US" altLang="zh-CN"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endParaRPr>
          </a:p>
        </p:txBody>
      </p:sp>
      <p:grpSp>
        <p:nvGrpSpPr>
          <p:cNvPr id="21" name="组合 20"/>
          <p:cNvGrpSpPr/>
          <p:nvPr/>
        </p:nvGrpSpPr>
        <p:grpSpPr>
          <a:xfrm>
            <a:off x="3441793" y="3112088"/>
            <a:ext cx="764255" cy="412907"/>
            <a:chOff x="3456192" y="3297061"/>
            <a:chExt cx="764255" cy="412907"/>
          </a:xfrm>
        </p:grpSpPr>
        <p:sp>
          <p:nvSpPr>
            <p:cNvPr id="22" name="椭圆 21"/>
            <p:cNvSpPr/>
            <p:nvPr/>
          </p:nvSpPr>
          <p:spPr>
            <a:xfrm>
              <a:off x="3498347" y="3297061"/>
              <a:ext cx="412907" cy="412907"/>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456192" y="3307571"/>
              <a:ext cx="764255" cy="369332"/>
            </a:xfrm>
            <a:prstGeom prst="rect">
              <a:avLst/>
            </a:prstGeom>
          </p:spPr>
          <p:txBody>
            <a:bodyPr wrap="square">
              <a:spAutoFit/>
            </a:bodyPr>
            <a:lstStyle/>
            <a:p>
              <a:pPr>
                <a:lnSpc>
                  <a:spcPct val="150000"/>
                </a:lnSpc>
              </a:pPr>
              <a:r>
                <a:rPr lang="zh-CN" altLang="en-US" sz="1200" b="1" dirty="0">
                  <a:latin typeface="微软雅黑" panose="020B0503020204020204" pitchFamily="34" charset="-122"/>
                  <a:ea typeface="微软雅黑" panose="020B0503020204020204" pitchFamily="34" charset="-122"/>
                  <a:cs typeface="Ebrima" panose="02000000000000000000" pitchFamily="2" charset="0"/>
                </a:rPr>
                <a:t>本案</a:t>
              </a:r>
              <a:endParaRPr lang="en-US" altLang="zh-CN" sz="1200" b="1" dirty="0">
                <a:latin typeface="微软雅黑" panose="020B0503020204020204" pitchFamily="34" charset="-122"/>
                <a:ea typeface="微软雅黑" panose="020B0503020204020204" pitchFamily="34" charset="-122"/>
                <a:cs typeface="Ebrima" panose="02000000000000000000" pitchFamily="2" charset="0"/>
              </a:endParaRPr>
            </a:p>
          </p:txBody>
        </p:sp>
      </p:grpSp>
    </p:spTree>
    <p:extLst>
      <p:ext uri="{BB962C8B-B14F-4D97-AF65-F5344CB8AC3E}">
        <p14:creationId xmlns:p14="http://schemas.microsoft.com/office/powerpoint/2010/main" val="3248277579"/>
      </p:ext>
    </p:extLst>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7273" t="4094" r="24795" b="2060"/>
          <a:stretch/>
        </p:blipFill>
        <p:spPr>
          <a:xfrm>
            <a:off x="275750" y="163426"/>
            <a:ext cx="6546101" cy="6546101"/>
          </a:xfrm>
          <a:prstGeom prst="rect">
            <a:avLst/>
          </a:prstGeom>
        </p:spPr>
      </p:pic>
      <p:sp>
        <p:nvSpPr>
          <p:cNvPr id="17" name="椭圆 16"/>
          <p:cNvSpPr/>
          <p:nvPr/>
        </p:nvSpPr>
        <p:spPr>
          <a:xfrm>
            <a:off x="390387" y="250363"/>
            <a:ext cx="6316828" cy="6372228"/>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7" name="图表 36"/>
          <p:cNvGraphicFramePr/>
          <p:nvPr>
            <p:extLst/>
          </p:nvPr>
        </p:nvGraphicFramePr>
        <p:xfrm>
          <a:off x="6915493" y="1051735"/>
          <a:ext cx="1746165" cy="1408951"/>
        </p:xfrm>
        <a:graphic>
          <a:graphicData uri="http://schemas.openxmlformats.org/drawingml/2006/chart">
            <c:chart xmlns:c="http://schemas.openxmlformats.org/drawingml/2006/chart" xmlns:r="http://schemas.openxmlformats.org/officeDocument/2006/relationships" r:id="rId3"/>
          </a:graphicData>
        </a:graphic>
      </p:graphicFrame>
      <p:sp>
        <p:nvSpPr>
          <p:cNvPr id="39" name="文本框 25"/>
          <p:cNvSpPr txBox="1">
            <a:spLocks noChangeArrowheads="1"/>
          </p:cNvSpPr>
          <p:nvPr/>
        </p:nvSpPr>
        <p:spPr bwMode="auto">
          <a:xfrm>
            <a:off x="7315213" y="1489579"/>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hangingPunct="1">
              <a:buFont typeface="Arial" panose="020B0604020202020204" pitchFamily="34" charset="0"/>
              <a:buNone/>
            </a:pPr>
            <a:r>
              <a:rPr lang="zh-CN" altLang="en-US" sz="2800" dirty="0" smtClean="0">
                <a:solidFill>
                  <a:srgbClr val="7F7F7F"/>
                </a:solidFill>
                <a:latin typeface="微软雅黑" panose="020B0503020204020204" charset="-122"/>
                <a:ea typeface="微软雅黑" panose="020B0503020204020204" charset="-122"/>
              </a:rPr>
              <a:t>生活</a:t>
            </a:r>
            <a:endParaRPr lang="zh-CN" altLang="en-US" sz="2800" dirty="0">
              <a:solidFill>
                <a:srgbClr val="7F7F7F"/>
              </a:solidFill>
              <a:latin typeface="微软雅黑" panose="020B0503020204020204" charset="-122"/>
              <a:ea typeface="微软雅黑" panose="020B0503020204020204" charset="-122"/>
            </a:endParaRPr>
          </a:p>
        </p:txBody>
      </p:sp>
      <p:sp>
        <p:nvSpPr>
          <p:cNvPr id="48" name="矩形 47"/>
          <p:cNvSpPr/>
          <p:nvPr/>
        </p:nvSpPr>
        <p:spPr>
          <a:xfrm>
            <a:off x="8393686" y="1360074"/>
            <a:ext cx="3164328" cy="830997"/>
          </a:xfrm>
          <a:prstGeom prst="rect">
            <a:avLst/>
          </a:prstGeom>
        </p:spPr>
        <p:txBody>
          <a:bodyPr wrap="square">
            <a:spAutoFit/>
          </a:bodyPr>
          <a:lstStyle/>
          <a:p>
            <a:pPr>
              <a:lnSpc>
                <a:spcPct val="150000"/>
              </a:lnSpc>
            </a:pPr>
            <a:r>
              <a:rPr lang="zh-CN" altLang="en-US" b="1" dirty="0" smtClean="0">
                <a:latin typeface="微软雅黑" panose="020B0503020204020204" charset="-122"/>
                <a:ea typeface="微软雅黑" panose="020B0503020204020204" charset="-122"/>
                <a:cs typeface="Ebrima" panose="02000000000000000000" pitchFamily="2" charset="0"/>
              </a:rPr>
              <a:t>全客层家庭休闲娱乐</a:t>
            </a:r>
            <a:endParaRPr lang="en-US" altLang="zh-CN" b="1" dirty="0" smtClean="0">
              <a:solidFill>
                <a:schemeClr val="tx1"/>
              </a:solidFill>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rPr>
              <a:t>周边大量小区居民的游乐场所</a:t>
            </a:r>
            <a:endParaRPr lang="en-US" altLang="zh-CN"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sp>
        <p:nvSpPr>
          <p:cNvPr id="49" name="矩形 48"/>
          <p:cNvSpPr/>
          <p:nvPr/>
        </p:nvSpPr>
        <p:spPr>
          <a:xfrm>
            <a:off x="8393686" y="3140021"/>
            <a:ext cx="2465967" cy="830997"/>
          </a:xfrm>
          <a:prstGeom prst="rect">
            <a:avLst/>
          </a:prstGeom>
        </p:spPr>
        <p:txBody>
          <a:bodyPr wrap="square">
            <a:spAutoFit/>
          </a:bodyPr>
          <a:lstStyle/>
          <a:p>
            <a:pPr>
              <a:lnSpc>
                <a:spcPct val="150000"/>
              </a:lnSpc>
            </a:pPr>
            <a:r>
              <a:rPr lang="zh-CN" altLang="en-US" b="1" dirty="0" smtClean="0">
                <a:latin typeface="微软雅黑" panose="020B0503020204020204" charset="-122"/>
                <a:ea typeface="微软雅黑" panose="020B0503020204020204" charset="-122"/>
                <a:cs typeface="Ebrima" panose="02000000000000000000" pitchFamily="2" charset="0"/>
              </a:rPr>
              <a:t>早教培训</a:t>
            </a:r>
            <a:endParaRPr lang="en-US" altLang="zh-CN" b="1" dirty="0" smtClean="0">
              <a:solidFill>
                <a:schemeClr val="tx1"/>
              </a:solidFill>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rPr>
              <a:t>周边学校与文化气氛浓郁</a:t>
            </a:r>
            <a:endParaRPr lang="en-US" altLang="zh-CN"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sp>
        <p:nvSpPr>
          <p:cNvPr id="50" name="矩形 49"/>
          <p:cNvSpPr/>
          <p:nvPr/>
        </p:nvSpPr>
        <p:spPr>
          <a:xfrm>
            <a:off x="8393686" y="4919968"/>
            <a:ext cx="2871722" cy="830997"/>
          </a:xfrm>
          <a:prstGeom prst="rect">
            <a:avLst/>
          </a:prstGeom>
        </p:spPr>
        <p:txBody>
          <a:bodyPr wrap="square">
            <a:spAutoFit/>
          </a:bodyPr>
          <a:lstStyle/>
          <a:p>
            <a:pPr>
              <a:lnSpc>
                <a:spcPct val="150000"/>
              </a:lnSpc>
            </a:pPr>
            <a:r>
              <a:rPr lang="zh-CN" altLang="en-US" b="1" dirty="0" smtClean="0">
                <a:latin typeface="微软雅黑" panose="020B0503020204020204" charset="-122"/>
                <a:ea typeface="微软雅黑" panose="020B0503020204020204" charset="-122"/>
                <a:cs typeface="Ebrima" panose="02000000000000000000" pitchFamily="2" charset="0"/>
              </a:rPr>
              <a:t>商务办公休闲配套</a:t>
            </a:r>
            <a:endParaRPr lang="en-US" altLang="zh-CN" b="1" dirty="0" smtClean="0">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rPr>
              <a:t>周边写字楼与商务酒店配套服务</a:t>
            </a:r>
            <a:endParaRPr lang="en-US" altLang="zh-CN"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sp>
        <p:nvSpPr>
          <p:cNvPr id="18" name="矩形 17"/>
          <p:cNvSpPr/>
          <p:nvPr/>
        </p:nvSpPr>
        <p:spPr>
          <a:xfrm>
            <a:off x="8393686" y="1030671"/>
            <a:ext cx="2465967" cy="458908"/>
          </a:xfrm>
          <a:prstGeom prst="rect">
            <a:avLst/>
          </a:prstGeom>
        </p:spPr>
        <p:txBody>
          <a:bodyPr wrap="square">
            <a:spAutoFit/>
          </a:bodyPr>
          <a:lstStyle/>
          <a:p>
            <a:pPr>
              <a:lnSpc>
                <a:spcPct val="150000"/>
              </a:lnSpc>
            </a:pPr>
            <a:r>
              <a:rPr lang="zh-CN" altLang="en-US" b="1" dirty="0">
                <a:latin typeface="微软雅黑" panose="020B0503020204020204" charset="-122"/>
                <a:ea typeface="微软雅黑" panose="020B0503020204020204" charset="-122"/>
                <a:cs typeface="Ebrima" panose="02000000000000000000" pitchFamily="2" charset="0"/>
              </a:rPr>
              <a:t>一</a:t>
            </a:r>
            <a:r>
              <a:rPr lang="zh-CN" altLang="en-US" b="1" dirty="0" smtClean="0">
                <a:latin typeface="微软雅黑" panose="020B0503020204020204" charset="-122"/>
                <a:ea typeface="微软雅黑" panose="020B0503020204020204" charset="-122"/>
                <a:cs typeface="Ebrima" panose="02000000000000000000" pitchFamily="2" charset="0"/>
              </a:rPr>
              <a:t>公里生活圈</a:t>
            </a:r>
            <a:endParaRPr lang="en-US" altLang="zh-CN"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graphicFrame>
        <p:nvGraphicFramePr>
          <p:cNvPr id="19" name="图表 18"/>
          <p:cNvGraphicFramePr/>
          <p:nvPr>
            <p:extLst/>
          </p:nvPr>
        </p:nvGraphicFramePr>
        <p:xfrm>
          <a:off x="6915493" y="2851044"/>
          <a:ext cx="1746165" cy="14089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图表 20"/>
          <p:cNvGraphicFramePr/>
          <p:nvPr>
            <p:extLst/>
          </p:nvPr>
        </p:nvGraphicFramePr>
        <p:xfrm>
          <a:off x="6915493" y="4626149"/>
          <a:ext cx="1746165" cy="1408951"/>
        </p:xfrm>
        <a:graphic>
          <a:graphicData uri="http://schemas.openxmlformats.org/drawingml/2006/chart">
            <c:chart xmlns:c="http://schemas.openxmlformats.org/drawingml/2006/chart" xmlns:r="http://schemas.openxmlformats.org/officeDocument/2006/relationships" r:id="rId5"/>
          </a:graphicData>
        </a:graphic>
      </p:graphicFrame>
      <p:sp>
        <p:nvSpPr>
          <p:cNvPr id="22" name="文本框 25"/>
          <p:cNvSpPr txBox="1">
            <a:spLocks noChangeArrowheads="1"/>
          </p:cNvSpPr>
          <p:nvPr/>
        </p:nvSpPr>
        <p:spPr bwMode="auto">
          <a:xfrm>
            <a:off x="7315212" y="329391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hangingPunct="1">
              <a:buFont typeface="Arial" panose="020B0604020202020204" pitchFamily="34" charset="0"/>
              <a:buNone/>
            </a:pPr>
            <a:r>
              <a:rPr lang="zh-CN" altLang="en-US" sz="2800" dirty="0" smtClean="0">
                <a:solidFill>
                  <a:srgbClr val="7F7F7F"/>
                </a:solidFill>
                <a:latin typeface="微软雅黑" panose="020B0503020204020204" charset="-122"/>
                <a:ea typeface="微软雅黑" panose="020B0503020204020204" charset="-122"/>
              </a:rPr>
              <a:t>教育</a:t>
            </a:r>
            <a:endParaRPr lang="zh-CN" altLang="en-US" sz="2800" dirty="0">
              <a:solidFill>
                <a:srgbClr val="7F7F7F"/>
              </a:solidFill>
              <a:latin typeface="微软雅黑" panose="020B0503020204020204" charset="-122"/>
              <a:ea typeface="微软雅黑" panose="020B0503020204020204" charset="-122"/>
            </a:endParaRPr>
          </a:p>
        </p:txBody>
      </p:sp>
      <p:sp>
        <p:nvSpPr>
          <p:cNvPr id="23" name="文本框 25"/>
          <p:cNvSpPr txBox="1">
            <a:spLocks noChangeArrowheads="1"/>
          </p:cNvSpPr>
          <p:nvPr/>
        </p:nvSpPr>
        <p:spPr bwMode="auto">
          <a:xfrm>
            <a:off x="7315212" y="5073857"/>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hangingPunct="1">
              <a:buFont typeface="Arial" panose="020B0604020202020204" pitchFamily="34" charset="0"/>
              <a:buNone/>
            </a:pPr>
            <a:r>
              <a:rPr lang="zh-CN" altLang="en-US" sz="2800" dirty="0" smtClean="0">
                <a:solidFill>
                  <a:srgbClr val="7F7F7F"/>
                </a:solidFill>
                <a:latin typeface="微软雅黑" panose="020B0503020204020204" charset="-122"/>
                <a:ea typeface="微软雅黑" panose="020B0503020204020204" charset="-122"/>
              </a:rPr>
              <a:t>商务</a:t>
            </a:r>
            <a:endParaRPr lang="zh-CN" altLang="en-US" sz="2800" dirty="0">
              <a:solidFill>
                <a:srgbClr val="7F7F7F"/>
              </a:solidFill>
              <a:latin typeface="微软雅黑" panose="020B0503020204020204" charset="-122"/>
              <a:ea typeface="微软雅黑" panose="020B0503020204020204" charset="-122"/>
            </a:endParaRPr>
          </a:p>
        </p:txBody>
      </p:sp>
      <p:sp>
        <p:nvSpPr>
          <p:cNvPr id="14" name="矩形 13"/>
          <p:cNvSpPr/>
          <p:nvPr/>
        </p:nvSpPr>
        <p:spPr>
          <a:xfrm>
            <a:off x="3198784" y="221792"/>
            <a:ext cx="1200954" cy="369332"/>
          </a:xfrm>
          <a:prstGeom prst="rect">
            <a:avLst/>
          </a:prstGeom>
        </p:spPr>
        <p:txBody>
          <a:bodyPr wrap="square">
            <a:spAutoFit/>
          </a:bodyPr>
          <a:lstStyle/>
          <a:p>
            <a:pPr>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cs typeface="Ebrima" panose="02000000000000000000" pitchFamily="2" charset="0"/>
              </a:rPr>
              <a:t>一公里内</a:t>
            </a:r>
            <a:endParaRPr lang="en-US" altLang="zh-CN"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endParaRPr>
          </a:p>
        </p:txBody>
      </p:sp>
      <p:grpSp>
        <p:nvGrpSpPr>
          <p:cNvPr id="24" name="组合 23"/>
          <p:cNvGrpSpPr/>
          <p:nvPr/>
        </p:nvGrpSpPr>
        <p:grpSpPr>
          <a:xfrm>
            <a:off x="3284638" y="3251233"/>
            <a:ext cx="764255" cy="412907"/>
            <a:chOff x="3456192" y="3297061"/>
            <a:chExt cx="764255" cy="412907"/>
          </a:xfrm>
        </p:grpSpPr>
        <p:sp>
          <p:nvSpPr>
            <p:cNvPr id="25" name="椭圆 24"/>
            <p:cNvSpPr/>
            <p:nvPr/>
          </p:nvSpPr>
          <p:spPr>
            <a:xfrm>
              <a:off x="3498347" y="3297061"/>
              <a:ext cx="412907" cy="412907"/>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456192" y="3307571"/>
              <a:ext cx="764255" cy="369332"/>
            </a:xfrm>
            <a:prstGeom prst="rect">
              <a:avLst/>
            </a:prstGeom>
          </p:spPr>
          <p:txBody>
            <a:bodyPr wrap="square">
              <a:spAutoFit/>
            </a:bodyPr>
            <a:lstStyle/>
            <a:p>
              <a:pPr>
                <a:lnSpc>
                  <a:spcPct val="150000"/>
                </a:lnSpc>
              </a:pPr>
              <a:r>
                <a:rPr lang="zh-CN" altLang="en-US" sz="1200" b="1" dirty="0">
                  <a:latin typeface="微软雅黑" panose="020B0503020204020204" pitchFamily="34" charset="-122"/>
                  <a:ea typeface="微软雅黑" panose="020B0503020204020204" pitchFamily="34" charset="-122"/>
                  <a:cs typeface="Ebrima" panose="02000000000000000000" pitchFamily="2" charset="0"/>
                </a:rPr>
                <a:t>本案</a:t>
              </a:r>
              <a:endParaRPr lang="en-US" altLang="zh-CN" sz="1200" b="1" dirty="0">
                <a:latin typeface="微软雅黑" panose="020B0503020204020204" pitchFamily="34" charset="-122"/>
                <a:ea typeface="微软雅黑" panose="020B0503020204020204" pitchFamily="34" charset="-122"/>
                <a:cs typeface="Ebrima" panose="02000000000000000000" pitchFamily="2" charset="0"/>
              </a:endParaRPr>
            </a:p>
          </p:txBody>
        </p:sp>
      </p:grpSp>
    </p:spTree>
    <p:extLst>
      <p:ext uri="{BB962C8B-B14F-4D97-AF65-F5344CB8AC3E}">
        <p14:creationId xmlns:p14="http://schemas.microsoft.com/office/powerpoint/2010/main" val="2113917094"/>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24715" y="1724066"/>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02</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400110"/>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借鉴案例</a:t>
            </a:r>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extLst>
      <p:ext uri="{BB962C8B-B14F-4D97-AF65-F5344CB8AC3E}">
        <p14:creationId xmlns:p14="http://schemas.microsoft.com/office/powerpoint/2010/main" val="832162815"/>
      </p:ext>
    </p:extLst>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6636"/>
          <a:stretch/>
        </p:blipFill>
        <p:spPr>
          <a:xfrm>
            <a:off x="0" y="1260625"/>
            <a:ext cx="8992862" cy="5597375"/>
          </a:xfrm>
          <a:prstGeom prst="rect">
            <a:avLst/>
          </a:prstGeom>
        </p:spPr>
      </p:pic>
      <p:sp>
        <p:nvSpPr>
          <p:cNvPr id="14" name="矩形 13"/>
          <p:cNvSpPr/>
          <p:nvPr/>
        </p:nvSpPr>
        <p:spPr>
          <a:xfrm>
            <a:off x="9168981" y="1126435"/>
            <a:ext cx="2572603" cy="4062651"/>
          </a:xfrm>
          <a:prstGeom prst="rect">
            <a:avLst/>
          </a:prstGeom>
        </p:spPr>
        <p:txBody>
          <a:bodyPr wrap="square">
            <a:spAutoFit/>
          </a:bodyPr>
          <a:lstStyle/>
          <a:p>
            <a:pPr>
              <a:lnSpc>
                <a:spcPct val="150000"/>
              </a:lnSpc>
            </a:pPr>
            <a:r>
              <a:rPr lang="zh-CN" altLang="en-US" b="1" spc="300" dirty="0" smtClean="0">
                <a:latin typeface="微软雅黑" panose="020B0503020204020204" pitchFamily="34" charset="-122"/>
                <a:ea typeface="微软雅黑" panose="020B0503020204020204" pitchFamily="34" charset="-122"/>
                <a:cs typeface="Ebrima" panose="02000000000000000000" pitchFamily="2" charset="0"/>
              </a:rPr>
              <a:t>深圳壹方城</a:t>
            </a:r>
            <a:endParaRPr lang="en-US" altLang="zh-CN" b="1" spc="300" dirty="0" smtClean="0">
              <a:latin typeface="微软雅黑" panose="020B0503020204020204" pitchFamily="34" charset="-122"/>
              <a:ea typeface="微软雅黑" panose="020B0503020204020204" pitchFamily="34" charset="-122"/>
              <a:cs typeface="Ebrima" panose="02000000000000000000" pitchFamily="2" charset="0"/>
            </a:endParaRPr>
          </a:p>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深圳壹方城壹方城为</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36</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万㎡多元主题体验</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MALL</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，作为深圳规模最大的购物中心，商业建筑面积：</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36</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万平米万㎡的商业业态最为齐全的购物中心，首创“多元主题体验”生活方式和全流程管家服务的运营理念，集萃儿童家庭、视听盛宴、时尚运动、社交聚会、文化创意五大核心功能板块，业态品类丰富多元，服务体验超乎想象</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a typeface="微软雅黑" panose="020B0503020204020204" pitchFamily="34" charset="-122"/>
              <a:cs typeface="Ebrima" panose="02000000000000000000" pitchFamily="2" charset="0"/>
            </a:endParaRPr>
          </a:p>
        </p:txBody>
      </p:sp>
    </p:spTree>
    <p:extLst>
      <p:ext uri="{BB962C8B-B14F-4D97-AF65-F5344CB8AC3E}">
        <p14:creationId xmlns:p14="http://schemas.microsoft.com/office/powerpoint/2010/main" val="3868456242"/>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7949" b="11412"/>
          <a:stretch/>
        </p:blipFill>
        <p:spPr>
          <a:xfrm>
            <a:off x="947552" y="552031"/>
            <a:ext cx="6192646" cy="3056730"/>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1299" r="18089" b="8570"/>
          <a:stretch/>
        </p:blipFill>
        <p:spPr>
          <a:xfrm>
            <a:off x="7171843" y="552031"/>
            <a:ext cx="4063796" cy="305673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2963" r="3992" b="7689"/>
          <a:stretch/>
        </p:blipFill>
        <p:spPr>
          <a:xfrm>
            <a:off x="947552" y="3634417"/>
            <a:ext cx="4717649" cy="2974165"/>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b="8533"/>
          <a:stretch/>
        </p:blipFill>
        <p:spPr>
          <a:xfrm>
            <a:off x="5704527" y="3634417"/>
            <a:ext cx="5531112" cy="2974165"/>
          </a:xfrm>
          <a:prstGeom prst="rect">
            <a:avLst/>
          </a:prstGeom>
        </p:spPr>
      </p:pic>
    </p:spTree>
    <p:extLst>
      <p:ext uri="{BB962C8B-B14F-4D97-AF65-F5344CB8AC3E}">
        <p14:creationId xmlns:p14="http://schemas.microsoft.com/office/powerpoint/2010/main" val="579491567"/>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05" t="22745" r="35277" b="17490"/>
          <a:stretch/>
        </p:blipFill>
        <p:spPr>
          <a:xfrm>
            <a:off x="278296" y="1051265"/>
            <a:ext cx="8426774" cy="5578135"/>
          </a:xfrm>
          <a:prstGeom prst="rect">
            <a:avLst/>
          </a:prstGeom>
        </p:spPr>
      </p:pic>
      <p:sp>
        <p:nvSpPr>
          <p:cNvPr id="9" name="矩形 8"/>
          <p:cNvSpPr/>
          <p:nvPr/>
        </p:nvSpPr>
        <p:spPr>
          <a:xfrm>
            <a:off x="8758813" y="937803"/>
            <a:ext cx="3191671" cy="1800493"/>
          </a:xfrm>
          <a:prstGeom prst="rect">
            <a:avLst/>
          </a:prstGeom>
        </p:spPr>
        <p:txBody>
          <a:bodyPr wrap="square">
            <a:spAutoFit/>
          </a:bodyPr>
          <a:lstStyle/>
          <a:p>
            <a:pPr>
              <a:lnSpc>
                <a:spcPct val="150000"/>
              </a:lnSpc>
            </a:pPr>
            <a:r>
              <a:rPr lang="en-US" altLang="zh-CN" b="1" spc="300" dirty="0" smtClean="0">
                <a:latin typeface="微软雅黑" panose="020B0503020204020204" pitchFamily="34" charset="-122"/>
                <a:ea typeface="微软雅黑" panose="020B0503020204020204" pitchFamily="34" charset="-122"/>
                <a:cs typeface="Ebrima" panose="02000000000000000000" pitchFamily="2" charset="0"/>
              </a:rPr>
              <a:t>Central Embassy</a:t>
            </a:r>
          </a:p>
          <a:p>
            <a:pPr>
              <a:lnSpc>
                <a:spcPct val="150000"/>
              </a:lnSpc>
            </a:pP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Central </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Embassy</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占地积</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144,000m²</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，商业面积达到</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7</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万平方米</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，属于</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轻奢型全客层商业，通过流畅的中庭线条带动人流</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，打造</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主题公共空间创造</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话题。</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813" y="2936610"/>
            <a:ext cx="3342907" cy="3662973"/>
          </a:xfrm>
          <a:prstGeom prst="rect">
            <a:avLst/>
          </a:prstGeom>
        </p:spPr>
      </p:pic>
    </p:spTree>
    <p:extLst>
      <p:ext uri="{BB962C8B-B14F-4D97-AF65-F5344CB8AC3E}">
        <p14:creationId xmlns:p14="http://schemas.microsoft.com/office/powerpoint/2010/main" val="3140216241"/>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35547" y="1729317"/>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01</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2" name="矩形 1"/>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707886"/>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项目定位</a:t>
            </a:r>
          </a:p>
          <a:p>
            <a:pPr algn="dist"/>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cSld>
  <p:clrMapOvr>
    <a:masterClrMapping/>
  </p:clrMapOvr>
  <p:transition spd="med">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8812"/>
          <a:stretch/>
        </p:blipFill>
        <p:spPr>
          <a:xfrm>
            <a:off x="6992095" y="3537934"/>
            <a:ext cx="5111005" cy="276633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834" y="3537935"/>
            <a:ext cx="4149506" cy="2766337"/>
          </a:xfrm>
          <a:prstGeom prst="rect">
            <a:avLst/>
          </a:prstGeom>
        </p:spPr>
      </p:pic>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t="9694" b="13989"/>
          <a:stretch/>
        </p:blipFill>
        <p:spPr>
          <a:xfrm>
            <a:off x="8202724" y="690017"/>
            <a:ext cx="3902561" cy="2824898"/>
          </a:xfrm>
          <a:prstGeom prst="rect">
            <a:avLst/>
          </a:prstGeom>
        </p:spPr>
      </p:pic>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b="10636"/>
          <a:stretch/>
        </p:blipFill>
        <p:spPr>
          <a:xfrm>
            <a:off x="2802834" y="690017"/>
            <a:ext cx="5370074" cy="2824898"/>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01" y="707787"/>
            <a:ext cx="2688517" cy="5614256"/>
          </a:xfrm>
          <a:prstGeom prst="rect">
            <a:avLst/>
          </a:prstGeom>
        </p:spPr>
      </p:pic>
    </p:spTree>
    <p:extLst>
      <p:ext uri="{BB962C8B-B14F-4D97-AF65-F5344CB8AC3E}">
        <p14:creationId xmlns:p14="http://schemas.microsoft.com/office/powerpoint/2010/main" val="1803921756"/>
      </p:ext>
    </p:extLst>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35547" y="1749195"/>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03</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707886"/>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项目规划</a:t>
            </a:r>
          </a:p>
          <a:p>
            <a:pPr algn="dist"/>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extLst>
      <p:ext uri="{BB962C8B-B14F-4D97-AF65-F5344CB8AC3E}">
        <p14:creationId xmlns:p14="http://schemas.microsoft.com/office/powerpoint/2010/main" val="2663846418"/>
      </p:ext>
    </p:extLst>
  </p:cSld>
  <p:clrMapOvr>
    <a:masterClrMapping/>
  </p:clrMapOvr>
  <p:transition spd="med">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1" b="10573"/>
          <a:stretch/>
        </p:blipFill>
        <p:spPr>
          <a:xfrm>
            <a:off x="0" y="1156832"/>
            <a:ext cx="6603481" cy="3752601"/>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r="12096"/>
          <a:stretch/>
        </p:blipFill>
        <p:spPr>
          <a:xfrm>
            <a:off x="6577238" y="1156832"/>
            <a:ext cx="5614762" cy="3752601"/>
          </a:xfrm>
          <a:prstGeom prst="rect">
            <a:avLst/>
          </a:prstGeom>
        </p:spPr>
      </p:pic>
      <p:sp>
        <p:nvSpPr>
          <p:cNvPr id="29" name="文本框 28"/>
          <p:cNvSpPr txBox="1"/>
          <p:nvPr/>
        </p:nvSpPr>
        <p:spPr>
          <a:xfrm>
            <a:off x="977423" y="341225"/>
            <a:ext cx="10637547" cy="707886"/>
          </a:xfrm>
          <a:prstGeom prst="rect">
            <a:avLst/>
          </a:prstGeom>
          <a:noFill/>
        </p:spPr>
        <p:txBody>
          <a:bodyPr wrap="square" rtlCol="0">
            <a:spAutoFit/>
          </a:bodyPr>
          <a:lstStyle/>
          <a:p>
            <a:pPr algn="ctr"/>
            <a:r>
              <a:rPr lang="zh-CN" altLang="en-US" sz="4000" b="1" spc="300" dirty="0" smtClean="0">
                <a:solidFill>
                  <a:schemeClr val="tx1">
                    <a:lumMod val="65000"/>
                    <a:lumOff val="35000"/>
                  </a:schemeClr>
                </a:solidFill>
                <a:latin typeface="微软雅黑" panose="020B0503020204020204" charset="-122"/>
                <a:ea typeface="微软雅黑" panose="020B0503020204020204" charset="-122"/>
              </a:rPr>
              <a:t>繁荣锦绣的花园式</a:t>
            </a:r>
            <a:r>
              <a:rPr lang="en-US" altLang="zh-CN" sz="4000" b="1" spc="300" dirty="0">
                <a:solidFill>
                  <a:schemeClr val="tx1">
                    <a:lumMod val="65000"/>
                    <a:lumOff val="35000"/>
                  </a:schemeClr>
                </a:solidFill>
                <a:latin typeface="微软雅黑" panose="020B0503020204020204" charset="-122"/>
                <a:ea typeface="微软雅黑" panose="020B0503020204020204" charset="-122"/>
                <a:sym typeface="Arial" panose="020B0604020202020204" pitchFamily="34" charset="0"/>
              </a:rPr>
              <a:t>SHOPPING MALL</a:t>
            </a:r>
            <a:endParaRPr lang="en-US" altLang="zh-CN" sz="4000" b="1" spc="300" dirty="0">
              <a:solidFill>
                <a:schemeClr val="tx1">
                  <a:lumMod val="65000"/>
                  <a:lumOff val="35000"/>
                </a:schemeClr>
              </a:solidFill>
              <a:latin typeface="微软雅黑" panose="020B0503020204020204" charset="-122"/>
              <a:ea typeface="微软雅黑" panose="020B0503020204020204" charset="-122"/>
            </a:endParaRPr>
          </a:p>
        </p:txBody>
      </p:sp>
      <p:sp>
        <p:nvSpPr>
          <p:cNvPr id="31" name="文本框 30"/>
          <p:cNvSpPr txBox="1"/>
          <p:nvPr/>
        </p:nvSpPr>
        <p:spPr>
          <a:xfrm>
            <a:off x="3209966" y="5017154"/>
            <a:ext cx="6172460" cy="1526187"/>
          </a:xfrm>
          <a:prstGeom prst="rect">
            <a:avLst/>
          </a:prstGeom>
          <a:noFill/>
        </p:spPr>
        <p:txBody>
          <a:bodyPr wrap="square" rtlCol="0">
            <a:spAutoFit/>
          </a:bodyPr>
          <a:lstStyle/>
          <a:p>
            <a:pPr algn="ct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商场集</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休闲，娱乐，亲子于一体的多功能第三类休闲</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空间</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城市中的</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休闲场所，</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一公里内的都市立体</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后花园</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人们畅游于花园，自由享受这花团锦簇的喜悦</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是人们心灵休憩的港湾，充满温暖与情感的交流之所</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4756045"/>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2873" t="48108" r="11174" b="21082"/>
          <a:stretch/>
        </p:blipFill>
        <p:spPr>
          <a:xfrm>
            <a:off x="222874" y="3322726"/>
            <a:ext cx="11969126" cy="3535273"/>
          </a:xfrm>
          <a:prstGeom prst="rect">
            <a:avLst/>
          </a:prstGeom>
        </p:spPr>
      </p:pic>
      <p:sp>
        <p:nvSpPr>
          <p:cNvPr id="8" name="文本框 7"/>
          <p:cNvSpPr txBox="1"/>
          <p:nvPr/>
        </p:nvSpPr>
        <p:spPr>
          <a:xfrm>
            <a:off x="-1035771" y="1072421"/>
            <a:ext cx="3636737" cy="707886"/>
          </a:xfrm>
          <a:prstGeom prst="rect">
            <a:avLst/>
          </a:prstGeom>
          <a:noFill/>
        </p:spPr>
        <p:txBody>
          <a:bodyPr wrap="square" rtlCol="0">
            <a:spAutoFit/>
          </a:bodyPr>
          <a:lstStyle/>
          <a:p>
            <a:pPr algn="r"/>
            <a:r>
              <a:rPr lang="zh-CN" altLang="en-US" sz="4000" b="1" dirty="0" smtClean="0">
                <a:solidFill>
                  <a:schemeClr val="tx1">
                    <a:lumMod val="75000"/>
                    <a:lumOff val="25000"/>
                  </a:schemeClr>
                </a:solidFill>
                <a:latin typeface="微软雅黑" panose="020B0503020204020204" charset="-122"/>
                <a:ea typeface="微软雅黑" panose="020B0503020204020204" charset="-122"/>
              </a:rPr>
              <a:t>设计理念</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29" name="文本框 28"/>
          <p:cNvSpPr txBox="1"/>
          <p:nvPr/>
        </p:nvSpPr>
        <p:spPr>
          <a:xfrm>
            <a:off x="409975" y="1988778"/>
            <a:ext cx="3632719" cy="143116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打造一个</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都市后花园</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通过将弯曲动线，增长游逛景观，让都市的人们顺畅游逛于蜿蜒的花园式空间，感受那份都市独特的自然与惬意。</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314" y="197708"/>
            <a:ext cx="3125019" cy="312501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932" y="197707"/>
            <a:ext cx="4333462" cy="3125019"/>
          </a:xfrm>
          <a:prstGeom prst="rect">
            <a:avLst/>
          </a:prstGeom>
        </p:spPr>
      </p:pic>
    </p:spTree>
    <p:extLst>
      <p:ext uri="{BB962C8B-B14F-4D97-AF65-F5344CB8AC3E}">
        <p14:creationId xmlns:p14="http://schemas.microsoft.com/office/powerpoint/2010/main" val="2322398102"/>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stretch>
            <a:fillRect/>
          </a:stretch>
        </p:blipFill>
        <p:spPr>
          <a:xfrm>
            <a:off x="6669370" y="1350002"/>
            <a:ext cx="4499626" cy="5183437"/>
          </a:xfrm>
          <a:prstGeom prst="rect">
            <a:avLst/>
          </a:prstGeom>
        </p:spPr>
      </p:pic>
      <p:pic>
        <p:nvPicPr>
          <p:cNvPr id="31" name="图片 30"/>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Effect>
                      <a14:brightnessContrast bright="20000"/>
                    </a14:imgEffect>
                  </a14:imgLayer>
                </a14:imgProps>
              </a:ext>
              <a:ext uri="{28A0092B-C50C-407E-A947-70E740481C1C}">
                <a14:useLocalDpi xmlns:a14="http://schemas.microsoft.com/office/drawing/2010/main" val="0"/>
              </a:ext>
            </a:extLst>
          </a:blip>
          <a:srcRect t="22040" b="22040"/>
          <a:stretch/>
        </p:blipFill>
        <p:spPr>
          <a:xfrm>
            <a:off x="7135130" y="1438819"/>
            <a:ext cx="1804651" cy="1804651"/>
          </a:xfrm>
          <a:prstGeom prst="rect">
            <a:avLst/>
          </a:prstGeom>
          <a:effectLst>
            <a:outerShdw blurRad="50800" dist="38100" dir="8100000" algn="tr" rotWithShape="0">
              <a:prstClr val="black">
                <a:alpha val="40000"/>
              </a:prstClr>
            </a:outerShdw>
          </a:effectLst>
        </p:spPr>
      </p:pic>
      <p:pic>
        <p:nvPicPr>
          <p:cNvPr id="27" name="图片 26"/>
          <p:cNvPicPr>
            <a:picLocks noChangeAspect="1"/>
          </p:cNvPicPr>
          <p:nvPr/>
        </p:nvPicPr>
        <p:blipFill rotWithShape="1">
          <a:blip r:embed="rId5">
            <a:extLst>
              <a:ext uri="{28A0092B-C50C-407E-A947-70E740481C1C}">
                <a14:useLocalDpi xmlns:a14="http://schemas.microsoft.com/office/drawing/2010/main" val="0"/>
              </a:ext>
            </a:extLst>
          </a:blip>
          <a:srcRect t="16720" b="16720"/>
          <a:stretch/>
        </p:blipFill>
        <p:spPr>
          <a:xfrm>
            <a:off x="6849596" y="3282175"/>
            <a:ext cx="2956695" cy="2956695"/>
          </a:xfrm>
          <a:prstGeom prst="rect">
            <a:avLst/>
          </a:prstGeom>
          <a:effectLst>
            <a:outerShdw blurRad="50800" dist="38100" dir="8100000" algn="tr" rotWithShape="0">
              <a:prstClr val="black">
                <a:alpha val="40000"/>
              </a:prstClr>
            </a:outerShdw>
          </a:effectLst>
        </p:spPr>
      </p:pic>
      <p:pic>
        <p:nvPicPr>
          <p:cNvPr id="10" name="图片 9"/>
          <p:cNvPicPr>
            <a:picLocks noChangeAspect="1"/>
          </p:cNvPicPr>
          <p:nvPr/>
        </p:nvPicPr>
        <p:blipFill>
          <a:blip r:embed="rId6" cstate="print"/>
          <a:stretch>
            <a:fillRect/>
          </a:stretch>
        </p:blipFill>
        <p:spPr>
          <a:xfrm>
            <a:off x="1085683" y="1350002"/>
            <a:ext cx="4557802" cy="5183437"/>
          </a:xfrm>
          <a:prstGeom prst="rect">
            <a:avLst/>
          </a:prstGeom>
        </p:spPr>
      </p:pic>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t="24832" b="24832"/>
          <a:stretch/>
        </p:blipFill>
        <p:spPr>
          <a:xfrm>
            <a:off x="1259123" y="3055446"/>
            <a:ext cx="2062141" cy="2062141"/>
          </a:xfrm>
          <a:prstGeom prst="rect">
            <a:avLst/>
          </a:prstGeom>
          <a:effectLst>
            <a:outerShdw blurRad="50800" dist="63500" dir="10800000" algn="r" rotWithShape="0">
              <a:prstClr val="black">
                <a:alpha val="40000"/>
              </a:prstClr>
            </a:outerShdw>
          </a:effectLst>
        </p:spPr>
      </p:pic>
      <p:pic>
        <p:nvPicPr>
          <p:cNvPr id="40" name="图片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1812" y="2440119"/>
            <a:ext cx="2208244" cy="2208244"/>
          </a:xfrm>
          <a:prstGeom prst="rect">
            <a:avLst/>
          </a:prstGeom>
        </p:spPr>
      </p:pic>
      <p:sp>
        <p:nvSpPr>
          <p:cNvPr id="8" name="文本框 7"/>
          <p:cNvSpPr txBox="1"/>
          <p:nvPr/>
        </p:nvSpPr>
        <p:spPr>
          <a:xfrm>
            <a:off x="0" y="642116"/>
            <a:ext cx="2697785" cy="707886"/>
          </a:xfrm>
          <a:prstGeom prst="rect">
            <a:avLst/>
          </a:prstGeom>
          <a:noFill/>
        </p:spPr>
        <p:txBody>
          <a:bodyPr wrap="square" rtlCol="0">
            <a:spAutoFit/>
          </a:bodyPr>
          <a:lstStyle/>
          <a:p>
            <a:pPr algn="r"/>
            <a:r>
              <a:rPr lang="zh-CN" altLang="en-US" sz="4000" b="1" dirty="0" smtClean="0">
                <a:solidFill>
                  <a:schemeClr val="tx1">
                    <a:lumMod val="75000"/>
                    <a:lumOff val="25000"/>
                  </a:schemeClr>
                </a:solidFill>
                <a:latin typeface="微软雅黑" panose="020B0503020204020204" charset="-122"/>
                <a:ea typeface="微软雅黑" panose="020B0503020204020204" charset="-122"/>
              </a:rPr>
              <a:t>材料运用</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11" name="图片 10"/>
          <p:cNvPicPr>
            <a:picLocks noChangeAspect="1"/>
          </p:cNvPicPr>
          <p:nvPr/>
        </p:nvPicPr>
        <p:blipFill rotWithShape="1">
          <a:blip r:embed="rId9" cstate="print">
            <a:extLst>
              <a:ext uri="{BEBA8EAE-BF5A-486C-A8C5-ECC9F3942E4B}">
                <a14:imgProps xmlns:a14="http://schemas.microsoft.com/office/drawing/2010/main">
                  <a14:imgLayer r:embed="rId10">
                    <a14:imgEffect>
                      <a14:colorTemperature colorTemp="7200"/>
                    </a14:imgEffect>
                  </a14:imgLayer>
                </a14:imgProps>
              </a:ext>
              <a:ext uri="{28A0092B-C50C-407E-A947-70E740481C1C}">
                <a14:useLocalDpi xmlns:a14="http://schemas.microsoft.com/office/drawing/2010/main" val="0"/>
              </a:ext>
            </a:extLst>
          </a:blip>
          <a:srcRect/>
          <a:stretch>
            <a:fillRect/>
          </a:stretch>
        </p:blipFill>
        <p:spPr>
          <a:xfrm>
            <a:off x="3707368" y="1442936"/>
            <a:ext cx="1814770" cy="1829007"/>
          </a:xfrm>
          <a:prstGeom prst="ellipse">
            <a:avLst/>
          </a:prstGeom>
          <a:ln w="63500" cap="rnd">
            <a:noFill/>
          </a:ln>
          <a:effectLst>
            <a:outerShdw blurRad="50800" dist="127000" dir="8100000" algn="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2" name="图片 11"/>
          <p:cNvPicPr>
            <a:picLocks noChangeAspect="1"/>
          </p:cNvPicPr>
          <p:nvPr/>
        </p:nvPicPr>
        <p:blipFill>
          <a:blip r:embed="rId11" cstate="print"/>
          <a:stretch>
            <a:fillRect/>
          </a:stretch>
        </p:blipFill>
        <p:spPr>
          <a:xfrm>
            <a:off x="3817801" y="2160587"/>
            <a:ext cx="972090" cy="717366"/>
          </a:xfrm>
          <a:prstGeom prst="rect">
            <a:avLst/>
          </a:prstGeom>
          <a:effectLst>
            <a:outerShdw blurRad="50800" dist="127000" dir="8100000" algn="tr" rotWithShape="0">
              <a:prstClr val="black">
                <a:alpha val="40000"/>
              </a:prstClr>
            </a:outerShdw>
          </a:effectLst>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a:stretch>
            <a:fillRect/>
          </a:stretch>
        </p:blipFill>
        <p:spPr>
          <a:xfrm>
            <a:off x="3789850" y="4228496"/>
            <a:ext cx="1246855" cy="1145183"/>
          </a:xfrm>
          <a:prstGeom prst="rect">
            <a:avLst/>
          </a:prstGeom>
          <a:effectLst>
            <a:outerShdw blurRad="50800" dist="127000" dir="8100000" algn="tr" rotWithShape="0">
              <a:prstClr val="black">
                <a:alpha val="40000"/>
              </a:prstClr>
            </a:outerShdw>
          </a:effectLst>
        </p:spPr>
      </p:pic>
      <p:pic>
        <p:nvPicPr>
          <p:cNvPr id="15" name="图片 14"/>
          <p:cNvPicPr>
            <a:picLocks noChangeAspect="1"/>
          </p:cNvPicPr>
          <p:nvPr/>
        </p:nvPicPr>
        <p:blipFill rotWithShape="1">
          <a:blip r:embed="rId13" cstate="print">
            <a:extLst>
              <a:ext uri="{BEBA8EAE-BF5A-486C-A8C5-ECC9F3942E4B}">
                <a14:imgProps xmlns:a14="http://schemas.microsoft.com/office/drawing/2010/main">
                  <a14:imgLayer r:embed="rId14">
                    <a14:imgEffect>
                      <a14:colorTemperature colorTemp="7200"/>
                    </a14:imgEffect>
                  </a14:imgLayer>
                </a14:imgProps>
              </a:ext>
              <a:ext uri="{28A0092B-C50C-407E-A947-70E740481C1C}">
                <a14:useLocalDpi xmlns:a14="http://schemas.microsoft.com/office/drawing/2010/main" val="0"/>
              </a:ext>
            </a:extLst>
          </a:blip>
          <a:srcRect/>
          <a:stretch>
            <a:fillRect/>
          </a:stretch>
        </p:blipFill>
        <p:spPr>
          <a:xfrm>
            <a:off x="2257855" y="4368872"/>
            <a:ext cx="2063355" cy="1832093"/>
          </a:xfrm>
          <a:prstGeom prst="rect">
            <a:avLst/>
          </a:prstGeom>
          <a:effectLst>
            <a:outerShdw blurRad="50800" dist="127000" dir="8100000" algn="tr" rotWithShape="0">
              <a:prstClr val="black">
                <a:alpha val="40000"/>
              </a:prstClr>
            </a:outerShdw>
          </a:effectLst>
        </p:spPr>
      </p:pic>
      <p:pic>
        <p:nvPicPr>
          <p:cNvPr id="16" name="图片 15"/>
          <p:cNvPicPr>
            <a:picLocks noChangeAspect="1"/>
          </p:cNvPicPr>
          <p:nvPr/>
        </p:nvPicPr>
        <p:blipFill rotWithShape="1">
          <a:blip r:embed="rId15" cstate="print"/>
          <a:srcRect/>
          <a:stretch>
            <a:fillRect/>
          </a:stretch>
        </p:blipFill>
        <p:spPr>
          <a:xfrm>
            <a:off x="4514658" y="5260067"/>
            <a:ext cx="795194" cy="548915"/>
          </a:xfrm>
          <a:prstGeom prst="rect">
            <a:avLst/>
          </a:prstGeom>
          <a:effectLst>
            <a:outerShdw blurRad="50800" dist="127000" dir="8100000" algn="tr" rotWithShape="0">
              <a:prstClr val="black">
                <a:alpha val="40000"/>
              </a:prstClr>
            </a:outerShdw>
          </a:effectLst>
        </p:spPr>
      </p:pic>
      <p:pic>
        <p:nvPicPr>
          <p:cNvPr id="17" name="图片 16"/>
          <p:cNvPicPr>
            <a:picLocks noChangeAspect="1"/>
          </p:cNvPicPr>
          <p:nvPr/>
        </p:nvPicPr>
        <p:blipFill rotWithShape="1">
          <a:blip r:embed="rId16" cstate="print">
            <a:extLst>
              <a:ext uri="{28A0092B-C50C-407E-A947-70E740481C1C}">
                <a14:useLocalDpi xmlns:a14="http://schemas.microsoft.com/office/drawing/2010/main" val="0"/>
              </a:ext>
            </a:extLst>
          </a:blip>
          <a:srcRect/>
          <a:stretch>
            <a:fillRect/>
          </a:stretch>
        </p:blipFill>
        <p:spPr>
          <a:xfrm>
            <a:off x="4313047" y="3533385"/>
            <a:ext cx="552840" cy="770129"/>
          </a:xfrm>
          <a:prstGeom prst="rect">
            <a:avLst/>
          </a:prstGeom>
          <a:effectLst>
            <a:outerShdw blurRad="50800" dist="127000" dir="8100000" algn="tr" rotWithShape="0">
              <a:prstClr val="black">
                <a:alpha val="40000"/>
              </a:prstClr>
            </a:outerShdw>
          </a:effectLst>
        </p:spPr>
      </p:pic>
      <p:pic>
        <p:nvPicPr>
          <p:cNvPr id="18" name="图片 17"/>
          <p:cNvPicPr>
            <a:picLocks noChangeAspect="1"/>
          </p:cNvPicPr>
          <p:nvPr/>
        </p:nvPicPr>
        <p:blipFill rotWithShape="1">
          <a:blip r:embed="rId17">
            <a:extLst>
              <a:ext uri="{28A0092B-C50C-407E-A947-70E740481C1C}">
                <a14:useLocalDpi xmlns:a14="http://schemas.microsoft.com/office/drawing/2010/main" val="0"/>
              </a:ext>
            </a:extLst>
          </a:blip>
          <a:srcRect/>
          <a:stretch>
            <a:fillRect/>
          </a:stretch>
        </p:blipFill>
        <p:spPr>
          <a:xfrm>
            <a:off x="2343798" y="1974219"/>
            <a:ext cx="775956" cy="775956"/>
          </a:xfrm>
          <a:prstGeom prst="rect">
            <a:avLst/>
          </a:prstGeom>
          <a:effectLst>
            <a:outerShdw blurRad="50800" dist="38100" dir="2700000" algn="tl" rotWithShape="0">
              <a:prstClr val="black">
                <a:alpha val="40000"/>
              </a:prstClr>
            </a:outerShdw>
          </a:effectLst>
        </p:spPr>
      </p:pic>
      <p:pic>
        <p:nvPicPr>
          <p:cNvPr id="20" name="Picture 3" descr="G:\远洋新光以诺城\参考图片\floor\27829ad84125506a6a60bdcc66af18fd.jpg"/>
          <p:cNvPicPr>
            <a:picLocks noChangeAspect="1" noChangeArrowheads="1"/>
          </p:cNvPicPr>
          <p:nvPr/>
        </p:nvPicPr>
        <p:blipFill>
          <a:blip r:embed="rId18" cstate="print">
            <a:extLst>
              <a:ext uri="{BEBA8EAE-BF5A-486C-A8C5-ECC9F3942E4B}">
                <a14:imgProps xmlns:a14="http://schemas.microsoft.com/office/drawing/2010/main">
                  <a14:imgLayer r:embed="rId19">
                    <a14:imgEffect>
                      <a14:colorTemperature colorTemp="8800"/>
                    </a14:imgEffect>
                  </a14:imgLayer>
                </a14:imgProps>
              </a:ext>
            </a:extLst>
          </a:blip>
          <a:srcRect/>
          <a:stretch>
            <a:fillRect/>
          </a:stretch>
        </p:blipFill>
        <p:spPr bwMode="auto">
          <a:xfrm>
            <a:off x="4065856" y="5260067"/>
            <a:ext cx="772914" cy="1085928"/>
          </a:xfrm>
          <a:prstGeom prst="rect">
            <a:avLst/>
          </a:prstGeom>
          <a:noFill/>
          <a:ln w="9525">
            <a:noFill/>
            <a:miter lim="800000"/>
            <a:headEnd/>
            <a:tailEnd/>
          </a:ln>
          <a:effectLst>
            <a:outerShdw blurRad="50800" dist="165100" dir="8100000" algn="tr" rotWithShape="0">
              <a:prstClr val="black">
                <a:alpha val="40000"/>
              </a:prstClr>
            </a:outerShdw>
          </a:effectLst>
        </p:spPr>
      </p:pic>
      <p:sp>
        <p:nvSpPr>
          <p:cNvPr id="21" name="TextBox 24"/>
          <p:cNvSpPr txBox="1"/>
          <p:nvPr/>
        </p:nvSpPr>
        <p:spPr>
          <a:xfrm>
            <a:off x="624018" y="1350002"/>
            <a:ext cx="461665" cy="1698422"/>
          </a:xfrm>
          <a:prstGeom prst="rect">
            <a:avLst/>
          </a:prstGeom>
          <a:solidFill>
            <a:srgbClr val="CCCCCC">
              <a:alpha val="80000"/>
            </a:srgbClr>
          </a:solidFill>
        </p:spPr>
        <p:txBody>
          <a:bodyPr vert="eaVert" wrap="square" rtlCol="0">
            <a:spAutoFit/>
          </a:bodyPr>
          <a:lstStyle/>
          <a:p>
            <a:r>
              <a:rPr lang="zh-CN" altLang="en-US" b="1" dirty="0" smtClean="0">
                <a:solidFill>
                  <a:schemeClr val="tx1">
                    <a:lumMod val="65000"/>
                    <a:lumOff val="35000"/>
                  </a:schemeClr>
                </a:solidFill>
              </a:rPr>
              <a:t>主中庭材料运用</a:t>
            </a:r>
            <a:endParaRPr lang="en-US" altLang="zh-CN" b="1" dirty="0" smtClean="0">
              <a:solidFill>
                <a:schemeClr val="tx1">
                  <a:lumMod val="65000"/>
                  <a:lumOff val="35000"/>
                </a:schemeClr>
              </a:solidFill>
            </a:endParaRPr>
          </a:p>
        </p:txBody>
      </p:sp>
      <p:sp>
        <p:nvSpPr>
          <p:cNvPr id="22" name="TextBox 25"/>
          <p:cNvSpPr txBox="1"/>
          <p:nvPr/>
        </p:nvSpPr>
        <p:spPr>
          <a:xfrm>
            <a:off x="6207705" y="1350002"/>
            <a:ext cx="461665" cy="1698422"/>
          </a:xfrm>
          <a:prstGeom prst="rect">
            <a:avLst/>
          </a:prstGeom>
          <a:solidFill>
            <a:srgbClr val="CCCCCC">
              <a:alpha val="80000"/>
            </a:srgbClr>
          </a:solidFill>
        </p:spPr>
        <p:txBody>
          <a:bodyPr vert="eaVert" wrap="square" rtlCol="0">
            <a:spAutoFit/>
          </a:bodyPr>
          <a:lstStyle/>
          <a:p>
            <a:r>
              <a:rPr lang="zh-CN" altLang="en-US" b="1" dirty="0" smtClean="0">
                <a:solidFill>
                  <a:schemeClr val="tx1">
                    <a:lumMod val="65000"/>
                    <a:lumOff val="35000"/>
                  </a:schemeClr>
                </a:solidFill>
              </a:rPr>
              <a:t>亮点区材料运用</a:t>
            </a:r>
            <a:endParaRPr lang="en-US" altLang="zh-CN" b="1" dirty="0" smtClean="0">
              <a:solidFill>
                <a:schemeClr val="tx1">
                  <a:lumMod val="65000"/>
                  <a:lumOff val="35000"/>
                </a:schemeClr>
              </a:solidFill>
            </a:endParaRPr>
          </a:p>
        </p:txBody>
      </p:sp>
      <p:pic>
        <p:nvPicPr>
          <p:cNvPr id="30" name="Picture 2"/>
          <p:cNvPicPr/>
          <p:nvPr/>
        </p:nvPicPr>
        <p:blipFill>
          <a:blip r:embed="rId20"/>
          <a:stretch>
            <a:fillRect/>
          </a:stretch>
        </p:blipFill>
        <p:spPr>
          <a:xfrm>
            <a:off x="6698080" y="3104101"/>
            <a:ext cx="858267" cy="858267"/>
          </a:xfrm>
          <a:prstGeom prst="rect">
            <a:avLst/>
          </a:prstGeom>
          <a:ln>
            <a:noFill/>
          </a:ln>
        </p:spPr>
      </p:pic>
      <p:pic>
        <p:nvPicPr>
          <p:cNvPr id="24" name="图片 10"/>
          <p:cNvPicPr/>
          <p:nvPr/>
        </p:nvPicPr>
        <p:blipFill>
          <a:blip r:embed="rId21"/>
          <a:srcRect/>
          <a:stretch>
            <a:fillRect/>
          </a:stretch>
        </p:blipFill>
        <p:spPr>
          <a:xfrm>
            <a:off x="9198872" y="1423639"/>
            <a:ext cx="1835013" cy="1835013"/>
          </a:xfrm>
          <a:prstGeom prst="ellipse">
            <a:avLst/>
          </a:prstGeom>
          <a:ln>
            <a:noFill/>
          </a:ln>
          <a:effectLst>
            <a:outerShdw blurRad="50800" dist="37674" dir="2700000" algn="tl" rotWithShape="0">
              <a:srgbClr val="000000">
                <a:alpha val="40000"/>
              </a:srgbClr>
            </a:outerShdw>
          </a:effectLst>
        </p:spPr>
      </p:pic>
      <p:pic>
        <p:nvPicPr>
          <p:cNvPr id="33" name="Picture 4"/>
          <p:cNvPicPr/>
          <p:nvPr/>
        </p:nvPicPr>
        <p:blipFill>
          <a:blip r:embed="rId22"/>
          <a:srcRect/>
          <a:stretch>
            <a:fillRect/>
          </a:stretch>
        </p:blipFill>
        <p:spPr>
          <a:xfrm>
            <a:off x="10042677" y="3540124"/>
            <a:ext cx="705272" cy="679151"/>
          </a:xfrm>
          <a:prstGeom prst="rect">
            <a:avLst/>
          </a:prstGeom>
          <a:ln>
            <a:noFill/>
          </a:ln>
        </p:spPr>
      </p:pic>
      <p:pic>
        <p:nvPicPr>
          <p:cNvPr id="4" name="图片 3"/>
          <p:cNvPicPr>
            <a:picLocks noChangeAspect="1"/>
          </p:cNvPicPr>
          <p:nvPr/>
        </p:nvPicPr>
        <p:blipFill>
          <a:blip r:embed="rId23" cstate="print">
            <a:extLst>
              <a:ext uri="{BEBA8EAE-BF5A-486C-A8C5-ECC9F3942E4B}">
                <a14:imgProps xmlns:a14="http://schemas.microsoft.com/office/drawing/2010/main">
                  <a14:imgLayer r:embed="rId24">
                    <a14:imgEffect>
                      <a14:brightnessContrast contrast="20000"/>
                    </a14:imgEffect>
                  </a14:imgLayer>
                </a14:imgProps>
              </a:ext>
              <a:ext uri="{28A0092B-C50C-407E-A947-70E740481C1C}">
                <a14:useLocalDpi xmlns:a14="http://schemas.microsoft.com/office/drawing/2010/main" val="0"/>
              </a:ext>
            </a:extLst>
          </a:blip>
          <a:stretch>
            <a:fillRect/>
          </a:stretch>
        </p:blipFill>
        <p:spPr>
          <a:xfrm flipV="1">
            <a:off x="1152195" y="4728118"/>
            <a:ext cx="1612812" cy="1612812"/>
          </a:xfrm>
          <a:prstGeom prst="rect">
            <a:avLst/>
          </a:prstGeom>
          <a:effectLst>
            <a:outerShdw blurRad="50800" dist="38100" dir="10800000" algn="r" rotWithShape="0">
              <a:prstClr val="black">
                <a:alpha val="40000"/>
              </a:prstClr>
            </a:outerShdw>
          </a:effectLst>
        </p:spPr>
      </p:pic>
      <p:pic>
        <p:nvPicPr>
          <p:cNvPr id="38" name="图片 37"/>
          <p:cNvPicPr>
            <a:picLocks noChangeAspect="1"/>
          </p:cNvPicPr>
          <p:nvPr/>
        </p:nvPicPr>
        <p:blipFill rotWithShape="1">
          <a:blip r:embed="rId25" cstate="print">
            <a:extLst>
              <a:ext uri="{28A0092B-C50C-407E-A947-70E740481C1C}">
                <a14:useLocalDpi xmlns:a14="http://schemas.microsoft.com/office/drawing/2010/main" val="0"/>
              </a:ext>
            </a:extLst>
          </a:blip>
          <a:srcRect t="14259" b="14259"/>
          <a:stretch/>
        </p:blipFill>
        <p:spPr>
          <a:xfrm>
            <a:off x="3696014" y="1439289"/>
            <a:ext cx="1842886" cy="1842886"/>
          </a:xfrm>
          <a:prstGeom prst="ellipse">
            <a:avLst/>
          </a:prstGeom>
          <a:ln>
            <a:solidFill>
              <a:schemeClr val="tx1">
                <a:lumMod val="50000"/>
                <a:lumOff val="50000"/>
              </a:schemeClr>
            </a:solidFill>
          </a:ln>
        </p:spPr>
      </p:pic>
      <p:pic>
        <p:nvPicPr>
          <p:cNvPr id="34" name="Picture 5"/>
          <p:cNvPicPr/>
          <p:nvPr/>
        </p:nvPicPr>
        <p:blipFill>
          <a:blip r:embed="rId26"/>
          <a:srcRect/>
          <a:stretch>
            <a:fillRect/>
          </a:stretch>
        </p:blipFill>
        <p:spPr>
          <a:xfrm>
            <a:off x="9736532" y="3974807"/>
            <a:ext cx="681949" cy="681949"/>
          </a:xfrm>
          <a:prstGeom prst="rect">
            <a:avLst/>
          </a:prstGeom>
          <a:ln>
            <a:noFill/>
          </a:ln>
          <a:effectLst>
            <a:outerShdw blurRad="50800" dist="38100" dir="8100000" algn="tr" rotWithShape="0">
              <a:prstClr val="black">
                <a:alpha val="40000"/>
              </a:prstClr>
            </a:outerShdw>
          </a:effectLst>
        </p:spPr>
      </p:pic>
      <p:pic>
        <p:nvPicPr>
          <p:cNvPr id="2" name="图片 1"/>
          <p:cNvPicPr>
            <a:picLocks noChangeAspect="1"/>
          </p:cNvPicPr>
          <p:nvPr/>
        </p:nvPicPr>
        <p:blipFill rotWithShape="1">
          <a:blip r:embed="rId27" cstate="print">
            <a:extLst>
              <a:ext uri="{28A0092B-C50C-407E-A947-70E740481C1C}">
                <a14:useLocalDpi xmlns:a14="http://schemas.microsoft.com/office/drawing/2010/main" val="0"/>
              </a:ext>
            </a:extLst>
          </a:blip>
          <a:srcRect t="25000" b="25000"/>
          <a:stretch/>
        </p:blipFill>
        <p:spPr>
          <a:xfrm>
            <a:off x="2262304" y="4168511"/>
            <a:ext cx="2050016" cy="2050016"/>
          </a:xfrm>
          <a:prstGeom prst="rect">
            <a:avLst/>
          </a:prstGeom>
          <a:effectLst>
            <a:outerShdw blurRad="50800" dist="38100" dir="8100000" algn="tr" rotWithShape="0">
              <a:prstClr val="black">
                <a:alpha val="40000"/>
              </a:prstClr>
            </a:outerShdw>
          </a:effectLst>
        </p:spPr>
      </p:pic>
      <p:pic>
        <p:nvPicPr>
          <p:cNvPr id="6" name="图片 5"/>
          <p:cNvPicPr>
            <a:picLocks noChangeAspect="1"/>
          </p:cNvPicPr>
          <p:nvPr/>
        </p:nvPicPr>
        <p:blipFill rotWithShape="1">
          <a:blip r:embed="rId28">
            <a:extLst>
              <a:ext uri="{28A0092B-C50C-407E-A947-70E740481C1C}">
                <a14:useLocalDpi xmlns:a14="http://schemas.microsoft.com/office/drawing/2010/main" val="0"/>
              </a:ext>
            </a:extLst>
          </a:blip>
          <a:srcRect l="33160" t="26726" r="1277" b="42755"/>
          <a:stretch/>
        </p:blipFill>
        <p:spPr>
          <a:xfrm>
            <a:off x="2342654" y="1978558"/>
            <a:ext cx="882752" cy="882752"/>
          </a:xfrm>
          <a:prstGeom prst="rect">
            <a:avLst/>
          </a:prstGeom>
        </p:spPr>
      </p:pic>
      <p:pic>
        <p:nvPicPr>
          <p:cNvPr id="13" name="图片 12"/>
          <p:cNvPicPr>
            <a:picLocks noChangeAspect="1"/>
          </p:cNvPicPr>
          <p:nvPr/>
        </p:nvPicPr>
        <p:blipFill rotWithShape="1">
          <a:blip r:embed="rId29">
            <a:extLst>
              <a:ext uri="{28A0092B-C50C-407E-A947-70E740481C1C}">
                <a14:useLocalDpi xmlns:a14="http://schemas.microsoft.com/office/drawing/2010/main" val="0"/>
              </a:ext>
            </a:extLst>
          </a:blip>
          <a:srcRect l="12666" t="13388" r="9778" b="9056"/>
          <a:stretch/>
        </p:blipFill>
        <p:spPr>
          <a:xfrm>
            <a:off x="3648550" y="1399507"/>
            <a:ext cx="1912790" cy="1912790"/>
          </a:xfrm>
          <a:prstGeom prst="ellipse">
            <a:avLst/>
          </a:prstGeom>
          <a:ln>
            <a:solidFill>
              <a:schemeClr val="tx1">
                <a:lumMod val="50000"/>
                <a:lumOff val="50000"/>
              </a:schemeClr>
            </a:solidFill>
          </a:ln>
        </p:spPr>
      </p:pic>
      <p:pic>
        <p:nvPicPr>
          <p:cNvPr id="19" name="Picture 4" descr="G:\远洋新光以诺城\参考图片\floor\mental\15e69e90c243f89c8480dfab734094a2.jpg"/>
          <p:cNvPicPr>
            <a:picLocks noChangeAspect="1" noChangeArrowheads="1"/>
          </p:cNvPicPr>
          <p:nvPr/>
        </p:nvPicPr>
        <p:blipFill>
          <a:blip r:embed="rId30" cstate="print">
            <a:extLst>
              <a:ext uri="{BEBA8EAE-BF5A-486C-A8C5-ECC9F3942E4B}">
                <a14:imgProps xmlns:a14="http://schemas.microsoft.com/office/drawing/2010/main">
                  <a14:imgLayer r:embed="rId31">
                    <a14:imgEffect>
                      <a14:colorTemperature colorTemp="8800"/>
                    </a14:imgEffect>
                  </a14:imgLayer>
                </a14:imgProps>
              </a:ext>
            </a:extLst>
          </a:blip>
          <a:stretch>
            <a:fillRect/>
          </a:stretch>
        </p:blipFill>
        <p:spPr bwMode="auto">
          <a:xfrm>
            <a:off x="2718225" y="2447103"/>
            <a:ext cx="1633068" cy="2064135"/>
          </a:xfrm>
          <a:prstGeom prst="rect">
            <a:avLst/>
          </a:prstGeom>
          <a:noFill/>
          <a:ln w="9525">
            <a:noFill/>
            <a:miter lim="800000"/>
            <a:headEnd/>
            <a:tailEnd/>
          </a:ln>
          <a:effectLst>
            <a:outerShdw blurRad="50800" dist="127000" dir="8100000" algn="tr" rotWithShape="0">
              <a:prstClr val="black">
                <a:alpha val="40000"/>
              </a:prstClr>
            </a:outerShdw>
          </a:effectLst>
        </p:spPr>
      </p:pic>
      <p:pic>
        <p:nvPicPr>
          <p:cNvPr id="25" name="图片 24"/>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845044" y="3945477"/>
            <a:ext cx="1968715" cy="1968715"/>
          </a:xfrm>
          <a:prstGeom prst="rect">
            <a:avLst/>
          </a:prstGeom>
          <a:effectLst>
            <a:outerShdw blurRad="50800" dist="38100" dir="8100000" algn="tr" rotWithShape="0">
              <a:prstClr val="black">
                <a:alpha val="40000"/>
              </a:prstClr>
            </a:outerShdw>
          </a:effectLst>
        </p:spPr>
      </p:pic>
      <p:pic>
        <p:nvPicPr>
          <p:cNvPr id="39" name="图片 38"/>
          <p:cNvPicPr>
            <a:picLocks noChangeAspect="1"/>
          </p:cNvPicPr>
          <p:nvPr/>
        </p:nvPicPr>
        <p:blipFill rotWithShape="1">
          <a:blip r:embed="rId33">
            <a:extLst>
              <a:ext uri="{BEBA8EAE-BF5A-486C-A8C5-ECC9F3942E4B}">
                <a14:imgProps xmlns:a14="http://schemas.microsoft.com/office/drawing/2010/main">
                  <a14:imgLayer r:embed="rId34">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t="12477" b="12477"/>
          <a:stretch/>
        </p:blipFill>
        <p:spPr>
          <a:xfrm>
            <a:off x="9214458" y="1399506"/>
            <a:ext cx="1870811" cy="1870811"/>
          </a:xfrm>
          <a:prstGeom prst="ellipse">
            <a:avLst/>
          </a:prstGeom>
        </p:spPr>
      </p:pic>
      <p:pic>
        <p:nvPicPr>
          <p:cNvPr id="23" name="图片 22"/>
          <p:cNvPicPr>
            <a:picLocks noChangeAspect="1"/>
          </p:cNvPicPr>
          <p:nvPr/>
        </p:nvPicPr>
        <p:blipFill rotWithShape="1">
          <a:blip r:embed="rId35">
            <a:extLst>
              <a:ext uri="{28A0092B-C50C-407E-A947-70E740481C1C}">
                <a14:useLocalDpi xmlns:a14="http://schemas.microsoft.com/office/drawing/2010/main" val="0"/>
              </a:ext>
            </a:extLst>
          </a:blip>
          <a:srcRect t="16667" b="16667"/>
          <a:stretch/>
        </p:blipFill>
        <p:spPr>
          <a:xfrm>
            <a:off x="7803589" y="2428453"/>
            <a:ext cx="2403191" cy="240319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86707789"/>
      </p:ext>
    </p:extLst>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B1</a:t>
            </a:r>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9755" t="15876" r="10410" b="18364"/>
          <a:stretch/>
        </p:blipFill>
        <p:spPr>
          <a:xfrm>
            <a:off x="3247640" y="888021"/>
            <a:ext cx="8944359" cy="5211443"/>
          </a:xfrm>
          <a:prstGeom prst="rect">
            <a:avLst/>
          </a:prstGeom>
        </p:spPr>
      </p:pic>
      <p:sp>
        <p:nvSpPr>
          <p:cNvPr id="4" name="文本框 3"/>
          <p:cNvSpPr txBox="1"/>
          <p:nvPr/>
        </p:nvSpPr>
        <p:spPr>
          <a:xfrm>
            <a:off x="324412" y="1141613"/>
            <a:ext cx="3632719" cy="1800493"/>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FF7A37"/>
              </a:buClr>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主要商业空间为左边一部分</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FF7A37"/>
              </a:buClr>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空间需要主题空间带动地铁人流</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FF7A37"/>
              </a:buClr>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左右两侧通道较长，需要通过动线让两侧有交流互动</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541534" y="3737388"/>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8" name="文本框 7"/>
          <p:cNvSpPr txBox="1"/>
          <p:nvPr/>
        </p:nvSpPr>
        <p:spPr>
          <a:xfrm>
            <a:off x="5737432" y="3237698"/>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9" name="文本框 8"/>
          <p:cNvSpPr txBox="1"/>
          <p:nvPr/>
        </p:nvSpPr>
        <p:spPr>
          <a:xfrm>
            <a:off x="5885041" y="4032848"/>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0" name="下箭头 9"/>
          <p:cNvSpPr/>
          <p:nvPr/>
        </p:nvSpPr>
        <p:spPr>
          <a:xfrm rot="18030950">
            <a:off x="4849217" y="2881969"/>
            <a:ext cx="311972" cy="22069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5400000">
            <a:off x="11412208" y="3365983"/>
            <a:ext cx="311972" cy="22069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96286" y="2992315"/>
            <a:ext cx="2951354" cy="3739485"/>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改地铁入口</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，通过曲线将空间游逛性拉长。</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天花地坪修正</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：重新塑造主题地下街区。</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中庭整改：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通往</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1F</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的挑空与扶梯修改。</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所有后场简装：</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地面为防滑地砖，墙面乳胶漆，天花裸顶喷漆。</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663786" y="2757440"/>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16" name="文本框 15"/>
          <p:cNvSpPr txBox="1"/>
          <p:nvPr/>
        </p:nvSpPr>
        <p:spPr>
          <a:xfrm>
            <a:off x="577848" y="3503132"/>
            <a:ext cx="3632719" cy="377411"/>
          </a:xfrm>
          <a:prstGeom prst="rect">
            <a:avLst/>
          </a:prstGeom>
          <a:noFill/>
        </p:spPr>
        <p:txBody>
          <a:bodyPr wrap="square" rtlCol="0">
            <a:spAutoFit/>
          </a:bodyPr>
          <a:lstStyle/>
          <a:p>
            <a:pPr>
              <a:lnSpc>
                <a:spcPct val="150000"/>
              </a:lnSpc>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9447153"/>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0814" t="16737" r="9946" b="19007"/>
          <a:stretch/>
        </p:blipFill>
        <p:spPr>
          <a:xfrm>
            <a:off x="1994436" y="888021"/>
            <a:ext cx="9927842" cy="5692801"/>
          </a:xfrm>
          <a:prstGeom prst="rect">
            <a:avLst/>
          </a:prstGeom>
        </p:spPr>
      </p:pic>
      <p:sp>
        <p:nvSpPr>
          <p:cNvPr id="34" name="文本框 33"/>
          <p:cNvSpPr txBox="1"/>
          <p:nvPr/>
        </p:nvSpPr>
        <p:spPr>
          <a:xfrm>
            <a:off x="454081" y="349993"/>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B1</a:t>
            </a:r>
          </a:p>
        </p:txBody>
      </p:sp>
      <p:sp>
        <p:nvSpPr>
          <p:cNvPr id="6" name="椭圆 5"/>
          <p:cNvSpPr/>
          <p:nvPr/>
        </p:nvSpPr>
        <p:spPr>
          <a:xfrm>
            <a:off x="604794" y="2106045"/>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7441" y="1984472"/>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604794" y="2568425"/>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3147" y="1214294"/>
            <a:ext cx="300713" cy="300713"/>
          </a:xfrm>
          <a:prstGeom prst="ellipse">
            <a:avLst/>
          </a:prstGeom>
          <a:solidFill>
            <a:srgbClr val="F3D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3147" y="1676674"/>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3147" y="3039075"/>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3147" y="3501455"/>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3147" y="3963835"/>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3147" y="4426215"/>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3148" y="4872088"/>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3147" y="5334468"/>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3148" y="5796848"/>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03147" y="6259228"/>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5793" y="2478965"/>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95793" y="1108663"/>
            <a:ext cx="1662581"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主力店（超市）</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95793" y="1580077"/>
            <a:ext cx="115562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13552" y="2958598"/>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03860" y="3398127"/>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13551" y="3837656"/>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13551" y="4329618"/>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8026" y="4787335"/>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64158" y="5234733"/>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64157" y="569240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4158" y="6162631"/>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下箭头 4"/>
          <p:cNvSpPr/>
          <p:nvPr/>
        </p:nvSpPr>
        <p:spPr>
          <a:xfrm>
            <a:off x="3324112" y="3749446"/>
            <a:ext cx="311972" cy="22069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880020" y="3361924"/>
            <a:ext cx="1512128" cy="415498"/>
          </a:xfrm>
          <a:prstGeom prst="rect">
            <a:avLst/>
          </a:prstGeom>
          <a:noFill/>
        </p:spPr>
        <p:txBody>
          <a:bodyPr wrap="square" rtlCol="0">
            <a:spAutoFit/>
          </a:bodyPr>
          <a:lstStyle/>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地铁人流入口</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下箭头 32"/>
          <p:cNvSpPr/>
          <p:nvPr/>
        </p:nvSpPr>
        <p:spPr>
          <a:xfrm rot="5400000">
            <a:off x="11030174" y="3309918"/>
            <a:ext cx="311972" cy="22069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235900" y="3189430"/>
            <a:ext cx="1512128" cy="377411"/>
          </a:xfrm>
          <a:prstGeom prst="rect">
            <a:avLst/>
          </a:prstGeom>
          <a:noFill/>
        </p:spPr>
        <p:txBody>
          <a:bodyPr wrap="square" rtlCol="0">
            <a:spAutoFit/>
          </a:bodyPr>
          <a:lstStyle/>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居民入口</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7699216"/>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1F</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9755" t="15506" r="8189" b="16702"/>
          <a:stretch/>
        </p:blipFill>
        <p:spPr>
          <a:xfrm>
            <a:off x="3375628" y="726683"/>
            <a:ext cx="8829887" cy="5160140"/>
          </a:xfrm>
          <a:prstGeom prst="rect">
            <a:avLst/>
          </a:prstGeom>
        </p:spPr>
      </p:pic>
      <p:sp>
        <p:nvSpPr>
          <p:cNvPr id="4" name="文本框 3"/>
          <p:cNvSpPr txBox="1"/>
          <p:nvPr/>
        </p:nvSpPr>
        <p:spPr>
          <a:xfrm>
            <a:off x="296286" y="1241964"/>
            <a:ext cx="4044695" cy="1477328"/>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FF7A37"/>
              </a:buClr>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以大环形动线与大中岛区域为主要动线结构</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FF7A37"/>
              </a:buClr>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走道存在大量消防门</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FF7A37"/>
              </a:buClr>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部分边铺深度教浅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392736" y="3269484"/>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7" name="文本框 6"/>
          <p:cNvSpPr txBox="1"/>
          <p:nvPr/>
        </p:nvSpPr>
        <p:spPr>
          <a:xfrm>
            <a:off x="6354401" y="3647748"/>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10" name="文本框 9"/>
          <p:cNvSpPr txBox="1"/>
          <p:nvPr/>
        </p:nvSpPr>
        <p:spPr>
          <a:xfrm>
            <a:off x="285257" y="2728231"/>
            <a:ext cx="3169802" cy="3739485"/>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改动线</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，通过曲线将空间游逛性拉长。</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天花地坪修正</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：将中岛消防门纳入中岛统一装饰，重新设计。</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中庭整改：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侧包板与扶梯做更新设计。</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货梯增加：</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2F</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以上货梯不足，需要增加</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所有后场简装：</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地面为防滑地砖，墙面乳胶漆，天花裸顶喷漆</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895087" y="3319588"/>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2" name="文本框 11"/>
          <p:cNvSpPr txBox="1"/>
          <p:nvPr/>
        </p:nvSpPr>
        <p:spPr>
          <a:xfrm>
            <a:off x="9804772" y="3832414"/>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13" name="文本框 12"/>
          <p:cNvSpPr txBox="1"/>
          <p:nvPr/>
        </p:nvSpPr>
        <p:spPr>
          <a:xfrm>
            <a:off x="6500201" y="4228641"/>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4" name="文本框 13"/>
          <p:cNvSpPr txBox="1"/>
          <p:nvPr/>
        </p:nvSpPr>
        <p:spPr>
          <a:xfrm>
            <a:off x="10399435" y="1241964"/>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Tree>
    <p:extLst>
      <p:ext uri="{BB962C8B-B14F-4D97-AF65-F5344CB8AC3E}">
        <p14:creationId xmlns:p14="http://schemas.microsoft.com/office/powerpoint/2010/main" val="154290933"/>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9370" t="12824" r="9613" b="21079"/>
          <a:stretch/>
        </p:blipFill>
        <p:spPr>
          <a:xfrm>
            <a:off x="1709531" y="556588"/>
            <a:ext cx="10482470" cy="6047579"/>
          </a:xfrm>
          <a:prstGeom prst="rect">
            <a:avLst/>
          </a:prstGeom>
        </p:spPr>
      </p:pic>
      <p:sp>
        <p:nvSpPr>
          <p:cNvPr id="34" name="文本框 33"/>
          <p:cNvSpPr txBox="1"/>
          <p:nvPr/>
        </p:nvSpPr>
        <p:spPr>
          <a:xfrm>
            <a:off x="454081" y="349993"/>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1F</a:t>
            </a:r>
          </a:p>
        </p:txBody>
      </p:sp>
      <p:sp>
        <p:nvSpPr>
          <p:cNvPr id="6" name="椭圆 5"/>
          <p:cNvSpPr/>
          <p:nvPr/>
        </p:nvSpPr>
        <p:spPr>
          <a:xfrm>
            <a:off x="604794" y="1718768"/>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7441" y="1597195"/>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604794" y="2181148"/>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3147" y="1289397"/>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3147" y="2651798"/>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3147" y="3114178"/>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3147" y="3576558"/>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3147" y="4038938"/>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3148" y="4484811"/>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3147" y="4947191"/>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3148" y="5409571"/>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03147" y="5871951"/>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5793" y="2091688"/>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95793" y="1192800"/>
            <a:ext cx="115562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13552" y="2571321"/>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03860" y="3010850"/>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13551" y="3450379"/>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13551" y="3942341"/>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8026" y="4400058"/>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64158" y="4847456"/>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64157" y="5305128"/>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4158" y="5775354"/>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6271769"/>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296286" y="417346"/>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2F</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9232" t="16799" r="10542" b="22982"/>
          <a:stretch/>
        </p:blipFill>
        <p:spPr>
          <a:xfrm>
            <a:off x="3733242" y="1267062"/>
            <a:ext cx="8552276" cy="4540786"/>
          </a:xfrm>
          <a:prstGeom prst="rect">
            <a:avLst/>
          </a:prstGeom>
        </p:spPr>
      </p:pic>
      <p:sp>
        <p:nvSpPr>
          <p:cNvPr id="4" name="文本框 3"/>
          <p:cNvSpPr txBox="1"/>
          <p:nvPr/>
        </p:nvSpPr>
        <p:spPr>
          <a:xfrm>
            <a:off x="296286" y="954540"/>
            <a:ext cx="5524411" cy="1800493"/>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以与</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1F</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商业结构布局相似</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货梯数量不足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办公塔楼洗手间数量不足，并且在后场深处，不利公区到达。</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buFont typeface="Arial" panose="020B0604020202020204" pitchFamily="34" charset="0"/>
              <a:buChar char="•"/>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660414" y="3496827"/>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7" name="文本框 6"/>
          <p:cNvSpPr txBox="1"/>
          <p:nvPr/>
        </p:nvSpPr>
        <p:spPr>
          <a:xfrm>
            <a:off x="6560556" y="3487495"/>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9" name="文本框 8"/>
          <p:cNvSpPr txBox="1"/>
          <p:nvPr/>
        </p:nvSpPr>
        <p:spPr>
          <a:xfrm>
            <a:off x="6724706" y="4257513"/>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0" name="文本框 9"/>
          <p:cNvSpPr txBox="1"/>
          <p:nvPr/>
        </p:nvSpPr>
        <p:spPr>
          <a:xfrm>
            <a:off x="9140131" y="3335900"/>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1" name="文本框 10"/>
          <p:cNvSpPr txBox="1"/>
          <p:nvPr/>
        </p:nvSpPr>
        <p:spPr>
          <a:xfrm>
            <a:off x="286468" y="2572437"/>
            <a:ext cx="3279666" cy="4385816"/>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改动线</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，通过曲线将空间游逛性拉长。</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天花地坪修正</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：将中岛消防门纳入中岛统一装饰，重新设计。</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中庭整改：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侧包板与扶梯做更新设计。</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货梯增加：</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2F</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以上货梯不足，需要</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增加</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洗手间增加</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所有后场简装：</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地面为防滑地砖，墙面乳胶漆，天花裸顶喷漆</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649872" y="1409107"/>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
        <p:nvSpPr>
          <p:cNvPr id="13" name="文本框 12"/>
          <p:cNvSpPr txBox="1"/>
          <p:nvPr/>
        </p:nvSpPr>
        <p:spPr>
          <a:xfrm>
            <a:off x="8283869" y="1450225"/>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
        <p:nvSpPr>
          <p:cNvPr id="14" name="文本框 13"/>
          <p:cNvSpPr txBox="1"/>
          <p:nvPr/>
        </p:nvSpPr>
        <p:spPr>
          <a:xfrm>
            <a:off x="10259848" y="3168123"/>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15" name="文本框 14"/>
          <p:cNvSpPr txBox="1"/>
          <p:nvPr/>
        </p:nvSpPr>
        <p:spPr>
          <a:xfrm>
            <a:off x="5274862" y="5305804"/>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Tree>
    <p:extLst>
      <p:ext uri="{BB962C8B-B14F-4D97-AF65-F5344CB8AC3E}">
        <p14:creationId xmlns:p14="http://schemas.microsoft.com/office/powerpoint/2010/main" val="3268863266"/>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4106" t="1830" r="22417" b="3237"/>
          <a:stretch/>
        </p:blipFill>
        <p:spPr>
          <a:xfrm>
            <a:off x="256779" y="56181"/>
            <a:ext cx="6717784" cy="6701884"/>
          </a:xfrm>
          <a:prstGeom prst="rect">
            <a:avLst/>
          </a:prstGeom>
        </p:spPr>
      </p:pic>
      <p:sp>
        <p:nvSpPr>
          <p:cNvPr id="11" name="文本框 10"/>
          <p:cNvSpPr txBox="1"/>
          <p:nvPr/>
        </p:nvSpPr>
        <p:spPr>
          <a:xfrm>
            <a:off x="8000172" y="945907"/>
            <a:ext cx="3636737" cy="707886"/>
          </a:xfrm>
          <a:prstGeom prst="rect">
            <a:avLst/>
          </a:prstGeom>
          <a:noFill/>
        </p:spPr>
        <p:txBody>
          <a:bodyPr wrap="square" rtlCol="0">
            <a:spAutoFit/>
          </a:bodyPr>
          <a:lstStyle/>
          <a:p>
            <a:pPr algn="r"/>
            <a:r>
              <a:rPr lang="zh-CN" altLang="en-US" sz="4000" b="1" dirty="0">
                <a:solidFill>
                  <a:schemeClr val="tx1">
                    <a:lumMod val="75000"/>
                    <a:lumOff val="25000"/>
                  </a:schemeClr>
                </a:solidFill>
                <a:latin typeface="微软雅黑" panose="020B0503020204020204" charset="-122"/>
                <a:ea typeface="微软雅黑" panose="020B0503020204020204" charset="-122"/>
              </a:rPr>
              <a:t>商圈分析</a:t>
            </a:r>
            <a:endParaRPr lang="en-US" altLang="zh-CN" sz="4000" b="1" dirty="0">
              <a:solidFill>
                <a:schemeClr val="tx1">
                  <a:lumMod val="75000"/>
                  <a:lumOff val="25000"/>
                </a:schemeClr>
              </a:solidFill>
              <a:latin typeface="微软雅黑" panose="020B0503020204020204" charset="-122"/>
              <a:ea typeface="微软雅黑" panose="020B0503020204020204" charset="-122"/>
            </a:endParaRPr>
          </a:p>
        </p:txBody>
      </p:sp>
      <p:sp>
        <p:nvSpPr>
          <p:cNvPr id="3" name="椭圆 2"/>
          <p:cNvSpPr/>
          <p:nvPr/>
        </p:nvSpPr>
        <p:spPr>
          <a:xfrm>
            <a:off x="1947649" y="1593411"/>
            <a:ext cx="3506579" cy="3537332"/>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42524" y="175963"/>
            <a:ext cx="6316828" cy="6372228"/>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17"/>
          <p:cNvGrpSpPr/>
          <p:nvPr/>
        </p:nvGrpSpPr>
        <p:grpSpPr>
          <a:xfrm>
            <a:off x="7469541" y="4149612"/>
            <a:ext cx="4167368" cy="1306191"/>
            <a:chOff x="7376932" y="2471519"/>
            <a:chExt cx="4167368" cy="1306191"/>
          </a:xfrm>
        </p:grpSpPr>
        <p:sp>
          <p:nvSpPr>
            <p:cNvPr id="19" name="矩形 1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376932" y="2545611"/>
              <a:ext cx="232229" cy="232229"/>
            </a:xfrm>
            <a:prstGeom prst="rect">
              <a:avLst/>
            </a:prstGeom>
            <a:solidFill>
              <a:srgbClr val="FF7A3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华文细黑" panose="02010600040101010101" pitchFamily="2" charset="-122"/>
                <a:ea typeface="华文细黑" panose="02010600040101010101" pitchFamily="2" charset="-122"/>
                <a:cs typeface="Arial Unicode MS" panose="020B0604020202020204" pitchFamily="34" charset="-122"/>
              </a:endParaRPr>
            </a:p>
          </p:txBody>
        </p:sp>
        <p:sp>
          <p:nvSpPr>
            <p:cNvPr id="20" name="矩形 19"/>
            <p:cNvSpPr/>
            <p:nvPr/>
          </p:nvSpPr>
          <p:spPr>
            <a:xfrm>
              <a:off x="7609161" y="2471519"/>
              <a:ext cx="3935139" cy="1306191"/>
            </a:xfrm>
            <a:prstGeom prst="rect">
              <a:avLst/>
            </a:prstGeom>
          </p:spPr>
          <p:txBody>
            <a:bodyPr wrap="square">
              <a:spAutoFit/>
            </a:bodyPr>
            <a:lstStyle/>
            <a:p>
              <a:pPr>
                <a:lnSpc>
                  <a:spcPct val="150000"/>
                </a:lnSpc>
              </a:pPr>
              <a:r>
                <a:rPr lang="zh-CN" altLang="en-US" sz="1200" b="1" dirty="0">
                  <a:solidFill>
                    <a:schemeClr val="tx1"/>
                  </a:solidFill>
                  <a:latin typeface="微软雅黑" panose="020B0503020204020204" charset="-122"/>
                  <a:ea typeface="微软雅黑" panose="020B0503020204020204" charset="-122"/>
                  <a:cs typeface="Ebrima" panose="02000000000000000000" pitchFamily="2" charset="0"/>
                </a:rPr>
                <a:t>三公里内主要商业</a:t>
              </a:r>
              <a:endParaRPr lang="en-US" altLang="zh-CN" sz="1200" b="1" dirty="0">
                <a:solidFill>
                  <a:schemeClr val="tx1"/>
                </a:solidFill>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200" dirty="0">
                  <a:latin typeface="微软雅黑" panose="020B0503020204020204" charset="-122"/>
                  <a:ea typeface="微软雅黑" panose="020B0503020204020204" charset="-122"/>
                  <a:cs typeface="Ebrima" panose="02000000000000000000" pitchFamily="2" charset="0"/>
                </a:rPr>
                <a:t>花荣广场、丹尼斯、大张购物广场、建业凯旋广场、新都会购物公园、万达广场、中央百货</a:t>
              </a:r>
            </a:p>
            <a:p>
              <a:pPr>
                <a:lnSpc>
                  <a:spcPct val="250000"/>
                </a:lnSpc>
              </a:pPr>
              <a:endParaRPr lang="en-US" altLang="zh-CN" sz="1200" dirty="0">
                <a:solidFill>
                  <a:schemeClr val="tx1"/>
                </a:solidFill>
                <a:latin typeface="微软雅黑" panose="020B0503020204020204" charset="-122"/>
                <a:ea typeface="微软雅黑" panose="020B0503020204020204" charset="-122"/>
                <a:cs typeface="Ebrima" panose="02000000000000000000" pitchFamily="2" charset="0"/>
              </a:endParaRPr>
            </a:p>
          </p:txBody>
        </p:sp>
      </p:grpSp>
      <p:grpSp>
        <p:nvGrpSpPr>
          <p:cNvPr id="5" name="组合 26"/>
          <p:cNvGrpSpPr/>
          <p:nvPr/>
        </p:nvGrpSpPr>
        <p:grpSpPr>
          <a:xfrm>
            <a:off x="7469541" y="3007495"/>
            <a:ext cx="4259977" cy="613694"/>
            <a:chOff x="7376932" y="2459886"/>
            <a:chExt cx="4259977" cy="613694"/>
          </a:xfrm>
        </p:grpSpPr>
        <p:sp>
          <p:nvSpPr>
            <p:cNvPr id="28" name="矩形 2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376932" y="2545611"/>
              <a:ext cx="232229" cy="232229"/>
            </a:xfrm>
            <a:prstGeom prst="rect">
              <a:avLst/>
            </a:prstGeom>
            <a:solidFill>
              <a:srgbClr val="FF7A3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华文细黑" panose="02010600040101010101" pitchFamily="2" charset="-122"/>
                <a:ea typeface="华文细黑" panose="02010600040101010101" pitchFamily="2" charset="-122"/>
                <a:cs typeface="Arial Unicode MS" panose="020B0604020202020204" pitchFamily="34" charset="-122"/>
              </a:endParaRPr>
            </a:p>
          </p:txBody>
        </p:sp>
        <p:sp>
          <p:nvSpPr>
            <p:cNvPr id="29" name="矩形 28"/>
            <p:cNvSpPr/>
            <p:nvPr/>
          </p:nvSpPr>
          <p:spPr>
            <a:xfrm>
              <a:off x="7609161" y="2459886"/>
              <a:ext cx="4027748" cy="613694"/>
            </a:xfrm>
            <a:prstGeom prst="rect">
              <a:avLst/>
            </a:prstGeom>
          </p:spPr>
          <p:txBody>
            <a:bodyPr wrap="square">
              <a:spAutoFit/>
            </a:bodyPr>
            <a:lstStyle/>
            <a:p>
              <a:pPr>
                <a:lnSpc>
                  <a:spcPct val="150000"/>
                </a:lnSpc>
              </a:pPr>
              <a:r>
                <a:rPr lang="zh-CN" altLang="en-US" sz="1200" b="1" dirty="0">
                  <a:solidFill>
                    <a:schemeClr val="tx1"/>
                  </a:solidFill>
                  <a:latin typeface="微软雅黑" panose="020B0503020204020204" charset="-122"/>
                  <a:ea typeface="微软雅黑" panose="020B0503020204020204" charset="-122"/>
                  <a:cs typeface="Ebrima" panose="02000000000000000000" pitchFamily="2" charset="0"/>
                </a:rPr>
                <a:t>五公里内主要商业</a:t>
              </a:r>
              <a:endParaRPr lang="en-US" altLang="zh-CN" sz="1200" b="1" dirty="0">
                <a:solidFill>
                  <a:schemeClr val="tx1"/>
                </a:solidFill>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200" dirty="0">
                  <a:latin typeface="微软雅黑" panose="020B0503020204020204" charset="-122"/>
                  <a:ea typeface="微软雅黑" panose="020B0503020204020204" charset="-122"/>
                  <a:cs typeface="Ebrima" panose="02000000000000000000" pitchFamily="2" charset="0"/>
                </a:rPr>
                <a:t>忠诚购物广场、大张购物广场 、王府井购物中心、</a:t>
              </a:r>
            </a:p>
          </p:txBody>
        </p:sp>
      </p:grpSp>
      <p:sp>
        <p:nvSpPr>
          <p:cNvPr id="12" name="矩形 11"/>
          <p:cNvSpPr/>
          <p:nvPr/>
        </p:nvSpPr>
        <p:spPr>
          <a:xfrm>
            <a:off x="3539252" y="97486"/>
            <a:ext cx="1200954" cy="336695"/>
          </a:xfrm>
          <a:prstGeom prst="rect">
            <a:avLst/>
          </a:prstGeom>
        </p:spPr>
        <p:txBody>
          <a:bodyPr wrap="square">
            <a:spAutoFit/>
          </a:bodyPr>
          <a:lstStyle/>
          <a:p>
            <a:pP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rPr>
              <a:t>五公里内</a:t>
            </a:r>
            <a:endParaRPr lang="en-US" altLang="zh-CN"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endParaRPr>
          </a:p>
        </p:txBody>
      </p:sp>
      <p:sp>
        <p:nvSpPr>
          <p:cNvPr id="13" name="矩形 12"/>
          <p:cNvSpPr/>
          <p:nvPr/>
        </p:nvSpPr>
        <p:spPr>
          <a:xfrm>
            <a:off x="3539252" y="1510610"/>
            <a:ext cx="1200954" cy="336695"/>
          </a:xfrm>
          <a:prstGeom prst="rect">
            <a:avLst/>
          </a:prstGeom>
        </p:spPr>
        <p:txBody>
          <a:bodyPr wrap="square">
            <a:spAutoFit/>
          </a:bodyPr>
          <a:lstStyle/>
          <a:p>
            <a:pP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rPr>
              <a:t>三公里内</a:t>
            </a:r>
            <a:endParaRPr lang="en-US" altLang="zh-CN"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endParaRPr>
          </a:p>
        </p:txBody>
      </p:sp>
      <p:pic>
        <p:nvPicPr>
          <p:cNvPr id="14" name="图片 13"/>
          <p:cNvPicPr>
            <a:picLocks noChangeAspect="1"/>
          </p:cNvPicPr>
          <p:nvPr/>
        </p:nvPicPr>
        <p:blipFill rotWithShape="1">
          <a:blip r:embed="rId3">
            <a:clrChange>
              <a:clrFrom>
                <a:srgbClr val="F5F5F5"/>
              </a:clrFrom>
              <a:clrTo>
                <a:srgbClr val="F5F5F5">
                  <a:alpha val="0"/>
                </a:srgbClr>
              </a:clrTo>
            </a:clrChange>
            <a:extLst>
              <a:ext uri="{28A0092B-C50C-407E-A947-70E740481C1C}">
                <a14:useLocalDpi xmlns:a14="http://schemas.microsoft.com/office/drawing/2010/main" val="0"/>
              </a:ext>
            </a:extLst>
          </a:blip>
          <a:srcRect l="52689" t="48279" r="45632" b="46379"/>
          <a:stretch/>
        </p:blipFill>
        <p:spPr>
          <a:xfrm>
            <a:off x="3535778" y="3140367"/>
            <a:ext cx="225083" cy="365760"/>
          </a:xfrm>
          <a:prstGeom prst="rect">
            <a:avLst/>
          </a:prstGeom>
        </p:spPr>
      </p:pic>
      <p:sp>
        <p:nvSpPr>
          <p:cNvPr id="15" name="椭圆 14"/>
          <p:cNvSpPr/>
          <p:nvPr/>
        </p:nvSpPr>
        <p:spPr>
          <a:xfrm>
            <a:off x="3483948" y="3093220"/>
            <a:ext cx="412907" cy="412907"/>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41793" y="3103730"/>
            <a:ext cx="764255" cy="369332"/>
          </a:xfrm>
          <a:prstGeom prst="rect">
            <a:avLst/>
          </a:prstGeom>
        </p:spPr>
        <p:txBody>
          <a:bodyPr wrap="square">
            <a:spAutoFit/>
          </a:bodyPr>
          <a:lstStyle/>
          <a:p>
            <a:pPr>
              <a:lnSpc>
                <a:spcPct val="150000"/>
              </a:lnSpc>
            </a:pPr>
            <a:r>
              <a:rPr lang="zh-CN" altLang="en-US" sz="1200" b="1" dirty="0">
                <a:latin typeface="微软雅黑" panose="020B0503020204020204" pitchFamily="34" charset="-122"/>
                <a:ea typeface="微软雅黑" panose="020B0503020204020204" pitchFamily="34" charset="-122"/>
                <a:cs typeface="Ebrima" panose="02000000000000000000" pitchFamily="2" charset="0"/>
              </a:rPr>
              <a:t>本案</a:t>
            </a:r>
            <a:endParaRPr lang="en-US" altLang="zh-CN" sz="1200" b="1" dirty="0">
              <a:latin typeface="微软雅黑" panose="020B0503020204020204" pitchFamily="34" charset="-122"/>
              <a:ea typeface="微软雅黑" panose="020B0503020204020204" pitchFamily="34" charset="-122"/>
              <a:cs typeface="Ebrima" panose="02000000000000000000" pitchFamily="2" charset="0"/>
            </a:endParaRPr>
          </a:p>
        </p:txBody>
      </p:sp>
    </p:spTree>
    <p:extLst>
      <p:ext uri="{BB962C8B-B14F-4D97-AF65-F5344CB8AC3E}">
        <p14:creationId xmlns:p14="http://schemas.microsoft.com/office/powerpoint/2010/main" val="1027070740"/>
      </p:ext>
    </p:extLst>
  </p:cSld>
  <p:clrMapOvr>
    <a:masterClrMapping/>
  </p:clrMapOvr>
  <p:transition spd="med">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2" cstate="print">
            <a:extLst>
              <a:ext uri="{28A0092B-C50C-407E-A947-70E740481C1C}">
                <a14:useLocalDpi xmlns:a14="http://schemas.microsoft.com/office/drawing/2010/main" val="0"/>
              </a:ext>
            </a:extLst>
          </a:blip>
          <a:srcRect l="10558" t="18699" r="9464" b="21498"/>
          <a:stretch/>
        </p:blipFill>
        <p:spPr>
          <a:xfrm>
            <a:off x="1868558" y="1130496"/>
            <a:ext cx="10323442" cy="5458592"/>
          </a:xfrm>
          <a:prstGeom prst="rect">
            <a:avLst/>
          </a:prstGeom>
        </p:spPr>
      </p:pic>
      <p:sp>
        <p:nvSpPr>
          <p:cNvPr id="34" name="文本框 33"/>
          <p:cNvSpPr txBox="1"/>
          <p:nvPr/>
        </p:nvSpPr>
        <p:spPr>
          <a:xfrm>
            <a:off x="454081" y="349993"/>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2F</a:t>
            </a:r>
            <a:endParaRPr lang="en-US" altLang="zh-CN" sz="4000" b="1" dirty="0">
              <a:solidFill>
                <a:schemeClr val="tx1">
                  <a:lumMod val="75000"/>
                  <a:lumOff val="25000"/>
                </a:schemeClr>
              </a:solidFill>
              <a:latin typeface="微软雅黑" panose="020B0503020204020204" charset="-122"/>
              <a:ea typeface="微软雅黑" panose="020B0503020204020204" charset="-122"/>
            </a:endParaRPr>
          </a:p>
        </p:txBody>
      </p:sp>
      <p:sp>
        <p:nvSpPr>
          <p:cNvPr id="6" name="椭圆 5"/>
          <p:cNvSpPr/>
          <p:nvPr/>
        </p:nvSpPr>
        <p:spPr>
          <a:xfrm>
            <a:off x="604794" y="1751040"/>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7441" y="1629467"/>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604794" y="2213420"/>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3147" y="1321669"/>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3147" y="2684070"/>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3147" y="3146450"/>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3147" y="3608830"/>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3147" y="4071210"/>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3148" y="4517083"/>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3147" y="4979463"/>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3148" y="5441843"/>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03147" y="5904223"/>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5793" y="2123960"/>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95793" y="1225072"/>
            <a:ext cx="305226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零售与潮流生活铺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13552" y="2603593"/>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03860" y="3043122"/>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13551" y="3482651"/>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13551" y="3974613"/>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8026" y="4432330"/>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64158" y="4879728"/>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64157" y="5337400"/>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4158" y="5807626"/>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椭圆 31"/>
          <p:cNvSpPr/>
          <p:nvPr/>
        </p:nvSpPr>
        <p:spPr>
          <a:xfrm>
            <a:off x="4972545" y="4159462"/>
            <a:ext cx="330975" cy="330975"/>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261179" y="5345450"/>
            <a:ext cx="291559" cy="291559"/>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107919"/>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286558" y="378436"/>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3F</a:t>
            </a: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9375" t="19766" r="10366" b="18299"/>
          <a:stretch/>
        </p:blipFill>
        <p:spPr>
          <a:xfrm>
            <a:off x="3632390" y="884431"/>
            <a:ext cx="8559610" cy="4672276"/>
          </a:xfrm>
          <a:prstGeom prst="rect">
            <a:avLst/>
          </a:prstGeom>
        </p:spPr>
      </p:pic>
      <p:sp>
        <p:nvSpPr>
          <p:cNvPr id="5" name="文本框 4"/>
          <p:cNvSpPr txBox="1"/>
          <p:nvPr/>
        </p:nvSpPr>
        <p:spPr>
          <a:xfrm>
            <a:off x="286557" y="958411"/>
            <a:ext cx="4528633" cy="2446824"/>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FF7A37"/>
              </a:buClr>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以与</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1F</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商业结构布局相似</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FF7A37"/>
              </a:buClr>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部分商铺深度无法满足</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shopping mall</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商业要求</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FF7A37"/>
              </a:buClr>
              <a:buFont typeface="Arial" panose="020B0604020202020204" pitchFamily="34" charset="0"/>
              <a:buChar cha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货梯数量不足</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FF7A37"/>
              </a:buClr>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办公塔楼洗手间数量不足，并且在后场深处，不利公区到达。</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FF7A37"/>
              </a:buClr>
              <a:buFont typeface="Arial" panose="020B0604020202020204" pitchFamily="34" charset="0"/>
              <a:buChar char="•"/>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86556" y="3118515"/>
            <a:ext cx="3437658" cy="3739485"/>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改动线</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，通过曲线将空间游逛性拉长。</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天花地坪修正</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：将中岛消防门纳入中岛统一装饰，重新设计。</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中庭整改：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侧包板与扶梯做更新设计。</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货梯增加：</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2F</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以上货梯不足，需要</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增加</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洗手间增加</a:t>
            </a: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并且增加儿童卫生间</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所有</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后场简装：</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地面为防滑地砖，墙面乳胶漆，天花裸顶喷漆。</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0593252" y="1039775"/>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
        <p:nvSpPr>
          <p:cNvPr id="21" name="文本框 20"/>
          <p:cNvSpPr txBox="1"/>
          <p:nvPr/>
        </p:nvSpPr>
        <p:spPr>
          <a:xfrm>
            <a:off x="8336376" y="1035052"/>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
        <p:nvSpPr>
          <p:cNvPr id="23" name="文本框 22"/>
          <p:cNvSpPr txBox="1"/>
          <p:nvPr/>
        </p:nvSpPr>
        <p:spPr>
          <a:xfrm>
            <a:off x="7577757" y="2927864"/>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24" name="文本框 23"/>
          <p:cNvSpPr txBox="1"/>
          <p:nvPr/>
        </p:nvSpPr>
        <p:spPr>
          <a:xfrm>
            <a:off x="6096013" y="3227977"/>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26" name="文本框 25"/>
          <p:cNvSpPr txBox="1"/>
          <p:nvPr/>
        </p:nvSpPr>
        <p:spPr>
          <a:xfrm>
            <a:off x="6582355" y="3940713"/>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27" name="文本框 26"/>
          <p:cNvSpPr txBox="1"/>
          <p:nvPr/>
        </p:nvSpPr>
        <p:spPr>
          <a:xfrm>
            <a:off x="9027953" y="2965005"/>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28" name="文本框 27"/>
          <p:cNvSpPr txBox="1"/>
          <p:nvPr/>
        </p:nvSpPr>
        <p:spPr>
          <a:xfrm>
            <a:off x="10143191" y="2937110"/>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29" name="文本框 28"/>
          <p:cNvSpPr txBox="1"/>
          <p:nvPr/>
        </p:nvSpPr>
        <p:spPr>
          <a:xfrm>
            <a:off x="5131833" y="4937381"/>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Tree>
    <p:extLst>
      <p:ext uri="{BB962C8B-B14F-4D97-AF65-F5344CB8AC3E}">
        <p14:creationId xmlns:p14="http://schemas.microsoft.com/office/powerpoint/2010/main" val="991610139"/>
      </p:ext>
    </p:extLst>
  </p:cSld>
  <p:clrMapOvr>
    <a:masterClrMapping/>
  </p:clrMapOvr>
  <p:transition spd="med">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2" cstate="print">
            <a:extLst>
              <a:ext uri="{28A0092B-C50C-407E-A947-70E740481C1C}">
                <a14:useLocalDpi xmlns:a14="http://schemas.microsoft.com/office/drawing/2010/main" val="0"/>
              </a:ext>
            </a:extLst>
          </a:blip>
          <a:srcRect l="10856" t="18069" r="10206" b="22128"/>
          <a:stretch/>
        </p:blipFill>
        <p:spPr>
          <a:xfrm>
            <a:off x="1950271" y="1114904"/>
            <a:ext cx="10118035" cy="5420375"/>
          </a:xfrm>
          <a:prstGeom prst="rect">
            <a:avLst/>
          </a:prstGeom>
        </p:spPr>
      </p:pic>
      <p:sp>
        <p:nvSpPr>
          <p:cNvPr id="34" name="文本框 33"/>
          <p:cNvSpPr txBox="1"/>
          <p:nvPr/>
        </p:nvSpPr>
        <p:spPr>
          <a:xfrm>
            <a:off x="454081" y="349993"/>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3F</a:t>
            </a:r>
            <a:endParaRPr lang="en-US" altLang="zh-CN" sz="4000" b="1" dirty="0">
              <a:solidFill>
                <a:schemeClr val="tx1">
                  <a:lumMod val="75000"/>
                  <a:lumOff val="25000"/>
                </a:schemeClr>
              </a:solidFill>
              <a:latin typeface="微软雅黑" panose="020B0503020204020204" charset="-122"/>
              <a:ea typeface="微软雅黑" panose="020B0503020204020204" charset="-122"/>
            </a:endParaRPr>
          </a:p>
        </p:txBody>
      </p:sp>
      <p:sp>
        <p:nvSpPr>
          <p:cNvPr id="6" name="椭圆 5"/>
          <p:cNvSpPr/>
          <p:nvPr/>
        </p:nvSpPr>
        <p:spPr>
          <a:xfrm>
            <a:off x="604794" y="1772556"/>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7441" y="1650983"/>
            <a:ext cx="1620202"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零售（儿童业态）</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604794" y="2234936"/>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3147" y="1343185"/>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3147" y="2705586"/>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3147" y="3167966"/>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3147" y="3630346"/>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3147" y="4092726"/>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3148" y="4538599"/>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3147" y="5000979"/>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3148" y="5463359"/>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03147" y="5925739"/>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5793" y="2145476"/>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95793" y="1246588"/>
            <a:ext cx="1879680"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次主力店（书店）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13552" y="2625109"/>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03860" y="3064638"/>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13551" y="3504167"/>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13551" y="3996129"/>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8026" y="4453846"/>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64158" y="4901244"/>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64157" y="5358916"/>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4158" y="5829142"/>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椭圆 31"/>
          <p:cNvSpPr/>
          <p:nvPr/>
        </p:nvSpPr>
        <p:spPr>
          <a:xfrm>
            <a:off x="5239664" y="5358916"/>
            <a:ext cx="291559" cy="291559"/>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093884" y="4182553"/>
            <a:ext cx="291559" cy="291559"/>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8072511"/>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9552" t="21624" r="10540" b="18423"/>
          <a:stretch/>
        </p:blipFill>
        <p:spPr>
          <a:xfrm>
            <a:off x="3142036" y="1095839"/>
            <a:ext cx="9035233" cy="4795015"/>
          </a:xfrm>
          <a:prstGeom prst="rect">
            <a:avLst/>
          </a:prstGeom>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4F</a:t>
            </a:r>
          </a:p>
        </p:txBody>
      </p:sp>
      <p:sp>
        <p:nvSpPr>
          <p:cNvPr id="4" name="文本框 3"/>
          <p:cNvSpPr txBox="1"/>
          <p:nvPr/>
        </p:nvSpPr>
        <p:spPr>
          <a:xfrm>
            <a:off x="296286" y="1241964"/>
            <a:ext cx="4473422" cy="1154162"/>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货梯包入电影院，外场缺乏货梯。</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tabLst>
                <a:tab pos="2335213" algn="l"/>
              </a:tabLs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铺深度无法满足现代餐饮要求。</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227356" y="2839238"/>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8" name="文本框 7"/>
          <p:cNvSpPr txBox="1"/>
          <p:nvPr/>
        </p:nvSpPr>
        <p:spPr>
          <a:xfrm>
            <a:off x="9492685" y="3652259"/>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9" name="文本框 8"/>
          <p:cNvSpPr txBox="1"/>
          <p:nvPr/>
        </p:nvSpPr>
        <p:spPr>
          <a:xfrm>
            <a:off x="296286" y="2550549"/>
            <a:ext cx="2845750" cy="4385816"/>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改动线</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有利餐饮的经营</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天花地坪修正</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中庭整改：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侧包板与扶梯做更新设计。</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货梯增加：</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2F</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以上货梯不足，需要</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增加</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洗手间增加</a:t>
            </a:r>
            <a:r>
              <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并且增加儿童卫生间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所有后场简装：</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地面为防滑地砖，墙面乳胶漆，天花裸顶喷漆</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551688" y="1215585"/>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
        <p:nvSpPr>
          <p:cNvPr id="11" name="文本框 10"/>
          <p:cNvSpPr txBox="1"/>
          <p:nvPr/>
        </p:nvSpPr>
        <p:spPr>
          <a:xfrm>
            <a:off x="7964229" y="1215585"/>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
        <p:nvSpPr>
          <p:cNvPr id="12" name="文本框 11"/>
          <p:cNvSpPr txBox="1"/>
          <p:nvPr/>
        </p:nvSpPr>
        <p:spPr>
          <a:xfrm>
            <a:off x="8833991" y="3291317"/>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3" name="文本框 12"/>
          <p:cNvSpPr txBox="1"/>
          <p:nvPr/>
        </p:nvSpPr>
        <p:spPr>
          <a:xfrm>
            <a:off x="10371688" y="4280045"/>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Tree>
    <p:extLst>
      <p:ext uri="{BB962C8B-B14F-4D97-AF65-F5344CB8AC3E}">
        <p14:creationId xmlns:p14="http://schemas.microsoft.com/office/powerpoint/2010/main" val="988613988"/>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0212" t="18580" r="10297" b="21932"/>
          <a:stretch/>
        </p:blipFill>
        <p:spPr>
          <a:xfrm>
            <a:off x="1916404" y="1120690"/>
            <a:ext cx="10204535" cy="5400258"/>
          </a:xfrm>
          <a:prstGeom prst="rect">
            <a:avLst/>
          </a:prstGeom>
        </p:spPr>
      </p:pic>
      <p:sp>
        <p:nvSpPr>
          <p:cNvPr id="34" name="文本框 33"/>
          <p:cNvSpPr txBox="1"/>
          <p:nvPr/>
        </p:nvSpPr>
        <p:spPr>
          <a:xfrm>
            <a:off x="454081" y="349993"/>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4F</a:t>
            </a:r>
            <a:endParaRPr lang="en-US" altLang="zh-CN" sz="4000" b="1" dirty="0">
              <a:solidFill>
                <a:schemeClr val="tx1">
                  <a:lumMod val="75000"/>
                  <a:lumOff val="25000"/>
                </a:schemeClr>
              </a:solidFill>
              <a:latin typeface="微软雅黑" panose="020B0503020204020204" charset="-122"/>
              <a:ea typeface="微软雅黑" panose="020B0503020204020204" charset="-122"/>
            </a:endParaRPr>
          </a:p>
        </p:txBody>
      </p:sp>
      <p:sp>
        <p:nvSpPr>
          <p:cNvPr id="8" name="椭圆 7"/>
          <p:cNvSpPr/>
          <p:nvPr/>
        </p:nvSpPr>
        <p:spPr>
          <a:xfrm>
            <a:off x="604794" y="2127360"/>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3147" y="1214294"/>
            <a:ext cx="300713" cy="300713"/>
          </a:xfrm>
          <a:prstGeom prst="ellipse">
            <a:avLst/>
          </a:prstGeom>
          <a:solidFill>
            <a:srgbClr val="F3D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3147" y="1676674"/>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3147" y="2598010"/>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3147" y="3060390"/>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3147" y="3522770"/>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3147" y="3985150"/>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3148" y="4431023"/>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3147" y="4893403"/>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3148" y="5355783"/>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03147" y="5818163"/>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5793" y="2037900"/>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95793" y="1108663"/>
            <a:ext cx="1662581"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主力店（影院）</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95793" y="1580077"/>
            <a:ext cx="2976960"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次主力店（电竞娱乐密室）</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13552" y="2517533"/>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03860" y="2957062"/>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13551" y="3396591"/>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13551" y="3888553"/>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8026" y="4346270"/>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64158" y="4793668"/>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64157" y="5251340"/>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4158" y="5721566"/>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4126776"/>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24715" y="1724066"/>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04</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707886"/>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概念意向</a:t>
            </a:r>
          </a:p>
          <a:p>
            <a:pPr algn="dist"/>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extLst>
      <p:ext uri="{BB962C8B-B14F-4D97-AF65-F5344CB8AC3E}">
        <p14:creationId xmlns:p14="http://schemas.microsoft.com/office/powerpoint/2010/main" val="318572965"/>
      </p:ext>
    </p:extLst>
  </p:cSld>
  <p:clrMapOvr>
    <a:masterClrMapping/>
  </p:clrMapOvr>
  <p:transition spd="med">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中庭</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2287" r="2268" b="7946"/>
          <a:stretch/>
        </p:blipFill>
        <p:spPr>
          <a:xfrm>
            <a:off x="3589844" y="1292622"/>
            <a:ext cx="8585007" cy="5321695"/>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3996"/>
          <a:stretch/>
        </p:blipFill>
        <p:spPr>
          <a:xfrm>
            <a:off x="358200" y="3815082"/>
            <a:ext cx="3199371" cy="2799235"/>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10558" t="18699" r="9464" b="21498"/>
          <a:stretch/>
        </p:blipFill>
        <p:spPr>
          <a:xfrm>
            <a:off x="315168" y="1260663"/>
            <a:ext cx="3199371" cy="1691690"/>
          </a:xfrm>
          <a:prstGeom prst="rect">
            <a:avLst/>
          </a:prstGeom>
        </p:spPr>
      </p:pic>
      <p:sp>
        <p:nvSpPr>
          <p:cNvPr id="10" name="椭圆 9"/>
          <p:cNvSpPr/>
          <p:nvPr/>
        </p:nvSpPr>
        <p:spPr>
          <a:xfrm rot="5400000">
            <a:off x="2288114" y="1971539"/>
            <a:ext cx="286126" cy="26993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5400000">
            <a:off x="1343234" y="2294387"/>
            <a:ext cx="286126" cy="26993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46743" y="2933706"/>
            <a:ext cx="3310828" cy="738664"/>
          </a:xfrm>
          <a:prstGeom prst="rect">
            <a:avLst/>
          </a:prstGeom>
          <a:noFill/>
        </p:spPr>
        <p:txBody>
          <a:bodyPr wrap="square" rtlCol="0">
            <a:spAutoFit/>
          </a:bodyPr>
          <a:lstStyle/>
          <a:p>
            <a:pPr>
              <a:lnSpc>
                <a:spcPct val="150000"/>
              </a:lnSpc>
              <a:buClr>
                <a:srgbClr val="FF7A37"/>
              </a:buClr>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中庭</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通过流畅顺滑的线条与部分重点区域打造一个垂直精品空间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78549"/>
      </p:ext>
    </p:extLst>
  </p:cSld>
  <p:clrMapOvr>
    <a:masterClrMapping/>
  </p:clrMapOvr>
  <p:transition spd="med">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亮点区</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b="37621"/>
          <a:stretch/>
        </p:blipFill>
        <p:spPr>
          <a:xfrm>
            <a:off x="5528850" y="129094"/>
            <a:ext cx="6360335" cy="2637979"/>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850" y="2804329"/>
            <a:ext cx="6360335" cy="3969571"/>
          </a:xfrm>
          <a:prstGeom prst="rect">
            <a:avLst/>
          </a:prstGeom>
        </p:spPr>
      </p:pic>
      <p:sp>
        <p:nvSpPr>
          <p:cNvPr id="10" name="文本框 9"/>
          <p:cNvSpPr txBox="1"/>
          <p:nvPr/>
        </p:nvSpPr>
        <p:spPr>
          <a:xfrm>
            <a:off x="275349" y="4626189"/>
            <a:ext cx="4908420" cy="738664"/>
          </a:xfrm>
          <a:prstGeom prst="rect">
            <a:avLst/>
          </a:prstGeom>
          <a:noFill/>
        </p:spPr>
        <p:txBody>
          <a:bodyPr wrap="square" rtlCol="0">
            <a:spAutoFit/>
          </a:bodyPr>
          <a:lstStyle/>
          <a:p>
            <a:pPr>
              <a:lnSpc>
                <a:spcPct val="150000"/>
              </a:lnSpc>
              <a:buClr>
                <a:srgbClr val="FF7A37"/>
              </a:buClr>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一层</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以次主力店与零售为主，是空间价值感体现区域，通过公共天花与地坪，塑造一个轻奢优雅的购物环境。</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9370" t="12824" r="9613" b="21079"/>
          <a:stretch/>
        </p:blipFill>
        <p:spPr>
          <a:xfrm>
            <a:off x="275349" y="1697587"/>
            <a:ext cx="4908420" cy="2831780"/>
          </a:xfrm>
          <a:prstGeom prst="rect">
            <a:avLst/>
          </a:prstGeom>
        </p:spPr>
      </p:pic>
      <p:sp>
        <p:nvSpPr>
          <p:cNvPr id="18" name="椭圆 17"/>
          <p:cNvSpPr/>
          <p:nvPr/>
        </p:nvSpPr>
        <p:spPr>
          <a:xfrm rot="4247006">
            <a:off x="2324007" y="2705006"/>
            <a:ext cx="582482" cy="1189270"/>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7732872"/>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44" y="4378678"/>
            <a:ext cx="3447928" cy="2298619"/>
          </a:xfrm>
          <a:prstGeom prst="rect">
            <a:avLst/>
          </a:prstGeom>
        </p:spPr>
      </p:pic>
      <p:sp>
        <p:nvSpPr>
          <p:cNvPr id="9" name="文本框 8"/>
          <p:cNvSpPr txBox="1"/>
          <p:nvPr/>
        </p:nvSpPr>
        <p:spPr>
          <a:xfrm>
            <a:off x="1737809" y="351921"/>
            <a:ext cx="2328581"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亮点区</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0" name="文本框 9"/>
          <p:cNvSpPr txBox="1"/>
          <p:nvPr/>
        </p:nvSpPr>
        <p:spPr>
          <a:xfrm>
            <a:off x="333197" y="3076688"/>
            <a:ext cx="3373830" cy="1061829"/>
          </a:xfrm>
          <a:prstGeom prst="rect">
            <a:avLst/>
          </a:prstGeom>
          <a:noFill/>
        </p:spPr>
        <p:txBody>
          <a:bodyPr wrap="square" rtlCol="0">
            <a:spAutoFit/>
          </a:bodyPr>
          <a:lstStyle/>
          <a:p>
            <a:pPr>
              <a:lnSpc>
                <a:spcPct val="150000"/>
              </a:lnSpc>
              <a:buClr>
                <a:srgbClr val="FF7A37"/>
              </a:buClr>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二层</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以潮流为主题，设计通过不同材质的碰撞与颜色搭配，创造出一个时尚新颖的购物空间。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1673" y="1206120"/>
            <a:ext cx="8206767" cy="5471177"/>
          </a:xfrm>
          <a:prstGeom prst="rect">
            <a:avLst/>
          </a:prstGeom>
        </p:spPr>
      </p:pic>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10558" t="18699" r="9464" b="21498"/>
          <a:stretch/>
        </p:blipFill>
        <p:spPr>
          <a:xfrm>
            <a:off x="420426" y="1449955"/>
            <a:ext cx="3199371" cy="1691690"/>
          </a:xfrm>
          <a:prstGeom prst="rect">
            <a:avLst/>
          </a:prstGeom>
        </p:spPr>
      </p:pic>
      <p:sp>
        <p:nvSpPr>
          <p:cNvPr id="16" name="椭圆 15"/>
          <p:cNvSpPr/>
          <p:nvPr/>
        </p:nvSpPr>
        <p:spPr>
          <a:xfrm rot="4247006">
            <a:off x="1851540" y="1793718"/>
            <a:ext cx="212693" cy="939206"/>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4247006">
            <a:off x="1129598" y="2502173"/>
            <a:ext cx="356758" cy="238820"/>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7984970"/>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30" y="4263894"/>
            <a:ext cx="3435627" cy="228838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223" y="1206119"/>
            <a:ext cx="8019236" cy="5346158"/>
          </a:xfrm>
          <a:prstGeom prst="rect">
            <a:avLst/>
          </a:prstGeom>
        </p:spPr>
      </p:pic>
      <p:sp>
        <p:nvSpPr>
          <p:cNvPr id="9" name="文本框 8"/>
          <p:cNvSpPr txBox="1"/>
          <p:nvPr/>
        </p:nvSpPr>
        <p:spPr>
          <a:xfrm>
            <a:off x="1737809" y="324035"/>
            <a:ext cx="2328581"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亮点区</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0" name="文本框 9"/>
          <p:cNvSpPr txBox="1"/>
          <p:nvPr/>
        </p:nvSpPr>
        <p:spPr>
          <a:xfrm>
            <a:off x="315664" y="3203057"/>
            <a:ext cx="3373830" cy="1061829"/>
          </a:xfrm>
          <a:prstGeom prst="rect">
            <a:avLst/>
          </a:prstGeom>
          <a:noFill/>
        </p:spPr>
        <p:txBody>
          <a:bodyPr wrap="square" rtlCol="0">
            <a:spAutoFit/>
          </a:bodyPr>
          <a:lstStyle/>
          <a:p>
            <a:pPr>
              <a:lnSpc>
                <a:spcPct val="150000"/>
              </a:lnSpc>
              <a:buClr>
                <a:srgbClr val="FF7A37"/>
              </a:buClr>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三层</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以亲子为主题，设计围绕趣味与奇幻为出发点，打造一个充满童真与奇妙的亲子环境。</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l="10856" t="18069" r="10206" b="22128"/>
          <a:stretch/>
        </p:blipFill>
        <p:spPr>
          <a:xfrm>
            <a:off x="466869" y="1398495"/>
            <a:ext cx="3326330" cy="1781962"/>
          </a:xfrm>
          <a:prstGeom prst="rect">
            <a:avLst/>
          </a:prstGeom>
        </p:spPr>
      </p:pic>
      <p:sp>
        <p:nvSpPr>
          <p:cNvPr id="15" name="椭圆 14"/>
          <p:cNvSpPr/>
          <p:nvPr/>
        </p:nvSpPr>
        <p:spPr>
          <a:xfrm rot="4247006">
            <a:off x="1905329" y="1841071"/>
            <a:ext cx="212693" cy="939206"/>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4247006">
            <a:off x="1183387" y="2549526"/>
            <a:ext cx="356758" cy="238820"/>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9767995"/>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8327" t="14815" r="23291" b="8875"/>
          <a:stretch/>
        </p:blipFill>
        <p:spPr>
          <a:xfrm>
            <a:off x="182880" y="148590"/>
            <a:ext cx="6732614" cy="6629400"/>
          </a:xfrm>
          <a:prstGeom prst="rect">
            <a:avLst/>
          </a:prstGeom>
        </p:spPr>
      </p:pic>
      <p:sp>
        <p:nvSpPr>
          <p:cNvPr id="17" name="椭圆 16"/>
          <p:cNvSpPr/>
          <p:nvPr/>
        </p:nvSpPr>
        <p:spPr>
          <a:xfrm>
            <a:off x="390387" y="250363"/>
            <a:ext cx="6316828" cy="6372228"/>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7" name="图表 36"/>
          <p:cNvGraphicFramePr/>
          <p:nvPr>
            <p:extLst>
              <p:ext uri="{D42A27DB-BD31-4B8C-83A1-F6EECF244321}">
                <p14:modId xmlns:p14="http://schemas.microsoft.com/office/powerpoint/2010/main" val="3412069249"/>
              </p:ext>
            </p:extLst>
          </p:nvPr>
        </p:nvGraphicFramePr>
        <p:xfrm>
          <a:off x="6915493" y="1051735"/>
          <a:ext cx="1746165" cy="1408951"/>
        </p:xfrm>
        <a:graphic>
          <a:graphicData uri="http://schemas.openxmlformats.org/drawingml/2006/chart">
            <c:chart xmlns:c="http://schemas.openxmlformats.org/drawingml/2006/chart" xmlns:r="http://schemas.openxmlformats.org/officeDocument/2006/relationships" r:id="rId3"/>
          </a:graphicData>
        </a:graphic>
      </p:graphicFrame>
      <p:sp>
        <p:nvSpPr>
          <p:cNvPr id="39" name="文本框 25"/>
          <p:cNvSpPr txBox="1">
            <a:spLocks noChangeArrowheads="1"/>
          </p:cNvSpPr>
          <p:nvPr/>
        </p:nvSpPr>
        <p:spPr bwMode="auto">
          <a:xfrm>
            <a:off x="7315213" y="1489579"/>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hangingPunct="1">
              <a:buFont typeface="Arial" panose="020B0604020202020204" pitchFamily="34" charset="0"/>
              <a:buNone/>
            </a:pPr>
            <a:r>
              <a:rPr lang="zh-CN" altLang="en-US" sz="2800" dirty="0" smtClean="0">
                <a:solidFill>
                  <a:srgbClr val="7F7F7F"/>
                </a:solidFill>
                <a:latin typeface="微软雅黑" panose="020B0503020204020204" charset="-122"/>
                <a:ea typeface="微软雅黑" panose="020B0503020204020204" charset="-122"/>
              </a:rPr>
              <a:t>生活</a:t>
            </a:r>
            <a:endParaRPr lang="zh-CN" altLang="en-US" sz="2800" dirty="0">
              <a:solidFill>
                <a:srgbClr val="7F7F7F"/>
              </a:solidFill>
              <a:latin typeface="微软雅黑" panose="020B0503020204020204" charset="-122"/>
              <a:ea typeface="微软雅黑" panose="020B0503020204020204" charset="-122"/>
            </a:endParaRPr>
          </a:p>
        </p:txBody>
      </p:sp>
      <p:sp>
        <p:nvSpPr>
          <p:cNvPr id="48" name="矩形 47"/>
          <p:cNvSpPr/>
          <p:nvPr/>
        </p:nvSpPr>
        <p:spPr>
          <a:xfrm>
            <a:off x="8393686" y="1360074"/>
            <a:ext cx="3164328" cy="830997"/>
          </a:xfrm>
          <a:prstGeom prst="rect">
            <a:avLst/>
          </a:prstGeom>
        </p:spPr>
        <p:txBody>
          <a:bodyPr wrap="square">
            <a:spAutoFit/>
          </a:bodyPr>
          <a:lstStyle/>
          <a:p>
            <a:pPr>
              <a:lnSpc>
                <a:spcPct val="150000"/>
              </a:lnSpc>
            </a:pPr>
            <a:r>
              <a:rPr lang="zh-CN" altLang="en-US" b="1" dirty="0">
                <a:latin typeface="微软雅黑" panose="020B0503020204020204" charset="-122"/>
                <a:ea typeface="微软雅黑" panose="020B0503020204020204" charset="-122"/>
                <a:cs typeface="Ebrima" panose="02000000000000000000" pitchFamily="2" charset="0"/>
              </a:rPr>
              <a:t>全客层家庭休闲娱乐</a:t>
            </a:r>
            <a:endParaRPr lang="en-US" altLang="zh-CN" b="1" dirty="0">
              <a:solidFill>
                <a:schemeClr val="tx1"/>
              </a:solidFill>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400" dirty="0">
                <a:solidFill>
                  <a:schemeClr val="bg2">
                    <a:lumMod val="50000"/>
                  </a:schemeClr>
                </a:solidFill>
                <a:latin typeface="微软雅黑" panose="020B0503020204020204" charset="-122"/>
                <a:ea typeface="微软雅黑" panose="020B0503020204020204" charset="-122"/>
                <a:cs typeface="Ebrima" panose="02000000000000000000" pitchFamily="2" charset="0"/>
              </a:rPr>
              <a:t>周边大量小区居民的游乐场所</a:t>
            </a:r>
            <a:endParaRPr lang="en-US" altLang="zh-CN" sz="1400" dirty="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sp>
        <p:nvSpPr>
          <p:cNvPr id="49" name="矩形 48"/>
          <p:cNvSpPr/>
          <p:nvPr/>
        </p:nvSpPr>
        <p:spPr>
          <a:xfrm>
            <a:off x="8393686" y="3140021"/>
            <a:ext cx="2465967" cy="830997"/>
          </a:xfrm>
          <a:prstGeom prst="rect">
            <a:avLst/>
          </a:prstGeom>
        </p:spPr>
        <p:txBody>
          <a:bodyPr wrap="square">
            <a:spAutoFit/>
          </a:bodyPr>
          <a:lstStyle/>
          <a:p>
            <a:pPr>
              <a:lnSpc>
                <a:spcPct val="150000"/>
              </a:lnSpc>
            </a:pPr>
            <a:r>
              <a:rPr lang="zh-CN" altLang="en-US" b="1" dirty="0">
                <a:latin typeface="微软雅黑" panose="020B0503020204020204" charset="-122"/>
                <a:ea typeface="微软雅黑" panose="020B0503020204020204" charset="-122"/>
                <a:cs typeface="Ebrima" panose="02000000000000000000" pitchFamily="2" charset="0"/>
              </a:rPr>
              <a:t>早教培训</a:t>
            </a:r>
            <a:endParaRPr lang="en-US" altLang="zh-CN" b="1" dirty="0">
              <a:solidFill>
                <a:schemeClr val="tx1"/>
              </a:solidFill>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400" dirty="0">
                <a:solidFill>
                  <a:schemeClr val="bg2">
                    <a:lumMod val="50000"/>
                  </a:schemeClr>
                </a:solidFill>
                <a:latin typeface="微软雅黑" panose="020B0503020204020204" charset="-122"/>
                <a:ea typeface="微软雅黑" panose="020B0503020204020204" charset="-122"/>
                <a:cs typeface="Ebrima" panose="02000000000000000000" pitchFamily="2" charset="0"/>
              </a:rPr>
              <a:t>周边学校与文化气氛浓郁</a:t>
            </a:r>
            <a:endParaRPr lang="en-US" altLang="zh-CN" sz="1400" dirty="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sp>
        <p:nvSpPr>
          <p:cNvPr id="50" name="矩形 49"/>
          <p:cNvSpPr/>
          <p:nvPr/>
        </p:nvSpPr>
        <p:spPr>
          <a:xfrm>
            <a:off x="8393686" y="4919968"/>
            <a:ext cx="2871722" cy="830997"/>
          </a:xfrm>
          <a:prstGeom prst="rect">
            <a:avLst/>
          </a:prstGeom>
        </p:spPr>
        <p:txBody>
          <a:bodyPr wrap="square">
            <a:spAutoFit/>
          </a:bodyPr>
          <a:lstStyle/>
          <a:p>
            <a:pPr>
              <a:lnSpc>
                <a:spcPct val="150000"/>
              </a:lnSpc>
            </a:pPr>
            <a:r>
              <a:rPr lang="zh-CN" altLang="en-US" b="1" dirty="0">
                <a:latin typeface="微软雅黑" panose="020B0503020204020204" charset="-122"/>
                <a:ea typeface="微软雅黑" panose="020B0503020204020204" charset="-122"/>
                <a:cs typeface="Ebrima" panose="02000000000000000000" pitchFamily="2" charset="0"/>
              </a:rPr>
              <a:t>商务办公休闲配套</a:t>
            </a:r>
            <a:endParaRPr lang="en-US" altLang="zh-CN" b="1" dirty="0">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400" dirty="0">
                <a:solidFill>
                  <a:schemeClr val="bg2">
                    <a:lumMod val="50000"/>
                  </a:schemeClr>
                </a:solidFill>
                <a:latin typeface="微软雅黑" panose="020B0503020204020204" charset="-122"/>
                <a:ea typeface="微软雅黑" panose="020B0503020204020204" charset="-122"/>
                <a:cs typeface="Ebrima" panose="02000000000000000000" pitchFamily="2" charset="0"/>
              </a:rPr>
              <a:t>周边写字楼与商务酒店配套服务</a:t>
            </a:r>
            <a:endParaRPr lang="en-US" altLang="zh-CN" sz="1400" dirty="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sp>
        <p:nvSpPr>
          <p:cNvPr id="18" name="矩形 17"/>
          <p:cNvSpPr/>
          <p:nvPr/>
        </p:nvSpPr>
        <p:spPr>
          <a:xfrm>
            <a:off x="8393686" y="1030671"/>
            <a:ext cx="2465967" cy="458908"/>
          </a:xfrm>
          <a:prstGeom prst="rect">
            <a:avLst/>
          </a:prstGeom>
        </p:spPr>
        <p:txBody>
          <a:bodyPr wrap="square">
            <a:spAutoFit/>
          </a:bodyPr>
          <a:lstStyle/>
          <a:p>
            <a:pPr>
              <a:lnSpc>
                <a:spcPct val="150000"/>
              </a:lnSpc>
            </a:pPr>
            <a:r>
              <a:rPr lang="zh-CN" altLang="en-US" b="1" dirty="0">
                <a:latin typeface="微软雅黑" panose="020B0503020204020204" charset="-122"/>
                <a:ea typeface="微软雅黑" panose="020B0503020204020204" charset="-122"/>
                <a:cs typeface="Ebrima" panose="02000000000000000000" pitchFamily="2" charset="0"/>
              </a:rPr>
              <a:t>一公里生活圈</a:t>
            </a:r>
            <a:endParaRPr lang="en-US" altLang="zh-CN" dirty="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graphicFrame>
        <p:nvGraphicFramePr>
          <p:cNvPr id="19" name="图表 18"/>
          <p:cNvGraphicFramePr/>
          <p:nvPr>
            <p:extLst>
              <p:ext uri="{D42A27DB-BD31-4B8C-83A1-F6EECF244321}">
                <p14:modId xmlns:p14="http://schemas.microsoft.com/office/powerpoint/2010/main" val="1013466875"/>
              </p:ext>
            </p:extLst>
          </p:nvPr>
        </p:nvGraphicFramePr>
        <p:xfrm>
          <a:off x="6915493" y="2851044"/>
          <a:ext cx="1746165" cy="14089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图表 20"/>
          <p:cNvGraphicFramePr/>
          <p:nvPr>
            <p:extLst>
              <p:ext uri="{D42A27DB-BD31-4B8C-83A1-F6EECF244321}">
                <p14:modId xmlns:p14="http://schemas.microsoft.com/office/powerpoint/2010/main" val="3326440437"/>
              </p:ext>
            </p:extLst>
          </p:nvPr>
        </p:nvGraphicFramePr>
        <p:xfrm>
          <a:off x="6915493" y="4626149"/>
          <a:ext cx="1746165" cy="1408951"/>
        </p:xfrm>
        <a:graphic>
          <a:graphicData uri="http://schemas.openxmlformats.org/drawingml/2006/chart">
            <c:chart xmlns:c="http://schemas.openxmlformats.org/drawingml/2006/chart" xmlns:r="http://schemas.openxmlformats.org/officeDocument/2006/relationships" r:id="rId5"/>
          </a:graphicData>
        </a:graphic>
      </p:graphicFrame>
      <p:sp>
        <p:nvSpPr>
          <p:cNvPr id="22" name="文本框 25"/>
          <p:cNvSpPr txBox="1">
            <a:spLocks noChangeArrowheads="1"/>
          </p:cNvSpPr>
          <p:nvPr/>
        </p:nvSpPr>
        <p:spPr bwMode="auto">
          <a:xfrm>
            <a:off x="7315212" y="329391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hangingPunct="1">
              <a:buFont typeface="Arial" panose="020B0604020202020204" pitchFamily="34" charset="0"/>
              <a:buNone/>
            </a:pPr>
            <a:r>
              <a:rPr lang="zh-CN" altLang="en-US" sz="2800" dirty="0">
                <a:solidFill>
                  <a:srgbClr val="7F7F7F"/>
                </a:solidFill>
                <a:latin typeface="微软雅黑" panose="020B0503020204020204" charset="-122"/>
                <a:ea typeface="微软雅黑" panose="020B0503020204020204" charset="-122"/>
              </a:rPr>
              <a:t>教育</a:t>
            </a:r>
          </a:p>
        </p:txBody>
      </p:sp>
      <p:sp>
        <p:nvSpPr>
          <p:cNvPr id="23" name="文本框 25"/>
          <p:cNvSpPr txBox="1">
            <a:spLocks noChangeArrowheads="1"/>
          </p:cNvSpPr>
          <p:nvPr/>
        </p:nvSpPr>
        <p:spPr bwMode="auto">
          <a:xfrm>
            <a:off x="7315212" y="5073857"/>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hangingPunct="1">
              <a:buFont typeface="Arial" panose="020B0604020202020204" pitchFamily="34" charset="0"/>
              <a:buNone/>
            </a:pPr>
            <a:r>
              <a:rPr lang="zh-CN" altLang="en-US" sz="2800" dirty="0">
                <a:solidFill>
                  <a:srgbClr val="7F7F7F"/>
                </a:solidFill>
                <a:latin typeface="微软雅黑" panose="020B0503020204020204" charset="-122"/>
                <a:ea typeface="微软雅黑" panose="020B0503020204020204" charset="-122"/>
              </a:rPr>
              <a:t>商务</a:t>
            </a:r>
          </a:p>
        </p:txBody>
      </p:sp>
      <p:sp>
        <p:nvSpPr>
          <p:cNvPr id="14" name="矩形 13"/>
          <p:cNvSpPr/>
          <p:nvPr/>
        </p:nvSpPr>
        <p:spPr>
          <a:xfrm>
            <a:off x="3198784" y="221792"/>
            <a:ext cx="1200954" cy="369332"/>
          </a:xfrm>
          <a:prstGeom prst="rect">
            <a:avLst/>
          </a:prstGeom>
        </p:spPr>
        <p:txBody>
          <a:bodyPr wrap="square">
            <a:spAutoFit/>
          </a:bodyPr>
          <a:lstStyle/>
          <a:p>
            <a:pP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rPr>
              <a:t>一公里内</a:t>
            </a:r>
            <a:endParaRPr lang="en-US" altLang="zh-CN"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endParaRPr>
          </a:p>
        </p:txBody>
      </p:sp>
      <p:pic>
        <p:nvPicPr>
          <p:cNvPr id="15" name="图片 14"/>
          <p:cNvPicPr>
            <a:picLocks noChangeAspect="1"/>
          </p:cNvPicPr>
          <p:nvPr/>
        </p:nvPicPr>
        <p:blipFill rotWithShape="1">
          <a:blip r:embed="rId6">
            <a:clrChange>
              <a:clrFrom>
                <a:srgbClr val="F5F5F5"/>
              </a:clrFrom>
              <a:clrTo>
                <a:srgbClr val="F5F5F5">
                  <a:alpha val="0"/>
                </a:srgbClr>
              </a:clrTo>
            </a:clrChange>
            <a:extLst>
              <a:ext uri="{28A0092B-C50C-407E-A947-70E740481C1C}">
                <a14:useLocalDpi xmlns:a14="http://schemas.microsoft.com/office/drawing/2010/main" val="0"/>
              </a:ext>
            </a:extLst>
          </a:blip>
          <a:srcRect l="52689" t="48279" r="45632" b="46379"/>
          <a:stretch/>
        </p:blipFill>
        <p:spPr>
          <a:xfrm>
            <a:off x="3425519" y="3252375"/>
            <a:ext cx="225083" cy="365760"/>
          </a:xfrm>
          <a:prstGeom prst="rect">
            <a:avLst/>
          </a:prstGeom>
        </p:spPr>
      </p:pic>
      <p:sp>
        <p:nvSpPr>
          <p:cNvPr id="16" name="椭圆 15"/>
          <p:cNvSpPr/>
          <p:nvPr/>
        </p:nvSpPr>
        <p:spPr>
          <a:xfrm>
            <a:off x="3373689" y="3205228"/>
            <a:ext cx="412907" cy="412907"/>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331534" y="3215738"/>
            <a:ext cx="764255" cy="369332"/>
          </a:xfrm>
          <a:prstGeom prst="rect">
            <a:avLst/>
          </a:prstGeom>
        </p:spPr>
        <p:txBody>
          <a:bodyPr wrap="square">
            <a:spAutoFit/>
          </a:bodyPr>
          <a:lstStyle/>
          <a:p>
            <a:pPr>
              <a:lnSpc>
                <a:spcPct val="150000"/>
              </a:lnSpc>
            </a:pPr>
            <a:r>
              <a:rPr lang="zh-CN" altLang="en-US" sz="1200" b="1" dirty="0">
                <a:latin typeface="微软雅黑" panose="020B0503020204020204" pitchFamily="34" charset="-122"/>
                <a:ea typeface="微软雅黑" panose="020B0503020204020204" pitchFamily="34" charset="-122"/>
                <a:cs typeface="Ebrima" panose="02000000000000000000" pitchFamily="2" charset="0"/>
              </a:rPr>
              <a:t>本案</a:t>
            </a:r>
            <a:endParaRPr lang="en-US" altLang="zh-CN" sz="1200" b="1" dirty="0">
              <a:latin typeface="微软雅黑" panose="020B0503020204020204" pitchFamily="34" charset="-122"/>
              <a:ea typeface="微软雅黑" panose="020B0503020204020204" pitchFamily="34" charset="-122"/>
              <a:cs typeface="Ebrima" panose="02000000000000000000" pitchFamily="2" charset="0"/>
            </a:endParaRPr>
          </a:p>
        </p:txBody>
      </p:sp>
    </p:spTree>
    <p:extLst>
      <p:ext uri="{BB962C8B-B14F-4D97-AF65-F5344CB8AC3E}">
        <p14:creationId xmlns:p14="http://schemas.microsoft.com/office/powerpoint/2010/main" val="604447851"/>
      </p:ext>
    </p:extLst>
  </p:cSld>
  <p:clrMapOvr>
    <a:masterClrMapping/>
  </p:clrMapOvr>
  <p:transition spd="med">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734703" y="311678"/>
            <a:ext cx="2328581"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亮点区</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0" name="文本框 9"/>
          <p:cNvSpPr txBox="1"/>
          <p:nvPr/>
        </p:nvSpPr>
        <p:spPr>
          <a:xfrm>
            <a:off x="165036" y="3270325"/>
            <a:ext cx="3412289" cy="1061829"/>
          </a:xfrm>
          <a:prstGeom prst="rect">
            <a:avLst/>
          </a:prstGeom>
          <a:noFill/>
        </p:spPr>
        <p:txBody>
          <a:bodyPr wrap="square" rtlCol="0">
            <a:spAutoFit/>
          </a:bodyPr>
          <a:lstStyle/>
          <a:p>
            <a:pPr>
              <a:lnSpc>
                <a:spcPct val="150000"/>
              </a:lnSpc>
              <a:buClr>
                <a:srgbClr val="FF7A37"/>
              </a:buClr>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四层</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为餐饮，设计着意打造一个闲庭漫步的餐饮空间，通过灵活的外摆空间与庭院式铺陈，让人仿佛置身于屋顶花园。</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25948"/>
          <a:stretch/>
        </p:blipFill>
        <p:spPr>
          <a:xfrm>
            <a:off x="275349" y="4332154"/>
            <a:ext cx="3301976" cy="2110901"/>
          </a:xfrm>
          <a:prstGeom prst="rect">
            <a:avLst/>
          </a:prstGeom>
        </p:spPr>
      </p:pic>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10880" t="17882" r="10252" b="21883"/>
          <a:stretch/>
        </p:blipFill>
        <p:spPr>
          <a:xfrm>
            <a:off x="275349" y="1506072"/>
            <a:ext cx="3335802" cy="1801614"/>
          </a:xfrm>
          <a:prstGeom prst="rect">
            <a:avLst/>
          </a:prstGeom>
        </p:spPr>
      </p:pic>
      <p:sp>
        <p:nvSpPr>
          <p:cNvPr id="15" name="椭圆 14"/>
          <p:cNvSpPr/>
          <p:nvPr/>
        </p:nvSpPr>
        <p:spPr>
          <a:xfrm rot="166130">
            <a:off x="1987516" y="2013012"/>
            <a:ext cx="356758" cy="238820"/>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66130">
            <a:off x="2536675" y="2506658"/>
            <a:ext cx="356758" cy="238820"/>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66130">
            <a:off x="2466607" y="2013176"/>
            <a:ext cx="356758" cy="238820"/>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387" y="880293"/>
            <a:ext cx="8344143" cy="5562762"/>
          </a:xfrm>
          <a:prstGeom prst="rect">
            <a:avLst/>
          </a:prstGeom>
        </p:spPr>
      </p:pic>
    </p:spTree>
    <p:extLst>
      <p:ext uri="{BB962C8B-B14F-4D97-AF65-F5344CB8AC3E}">
        <p14:creationId xmlns:p14="http://schemas.microsoft.com/office/powerpoint/2010/main" val="565533281"/>
      </p:ext>
    </p:extLst>
  </p:cSld>
  <p:clrMapOvr>
    <a:masterClrMapping/>
  </p:clrMapOvr>
  <p:transition spd="med">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01" y="4046191"/>
            <a:ext cx="3276571" cy="2811809"/>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0710" r="974"/>
          <a:stretch/>
        </p:blipFill>
        <p:spPr>
          <a:xfrm>
            <a:off x="3693580" y="1433384"/>
            <a:ext cx="8399566" cy="5424616"/>
          </a:xfrm>
          <a:prstGeom prst="rect">
            <a:avLst/>
          </a:prstGeom>
        </p:spPr>
      </p:pic>
      <p:sp>
        <p:nvSpPr>
          <p:cNvPr id="10" name="文本框 9"/>
          <p:cNvSpPr txBox="1"/>
          <p:nvPr/>
        </p:nvSpPr>
        <p:spPr>
          <a:xfrm>
            <a:off x="1799593" y="311678"/>
            <a:ext cx="2328581"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亮点区</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14" name="文本框 13"/>
          <p:cNvSpPr txBox="1"/>
          <p:nvPr/>
        </p:nvSpPr>
        <p:spPr>
          <a:xfrm>
            <a:off x="326403" y="3270325"/>
            <a:ext cx="3373830" cy="738664"/>
          </a:xfrm>
          <a:prstGeom prst="rect">
            <a:avLst/>
          </a:prstGeom>
          <a:noFill/>
        </p:spPr>
        <p:txBody>
          <a:bodyPr wrap="square" rtlCol="0">
            <a:spAutoFit/>
          </a:bodyPr>
          <a:lstStyle/>
          <a:p>
            <a:pPr>
              <a:lnSpc>
                <a:spcPct val="150000"/>
              </a:lnSpc>
              <a:buClr>
                <a:srgbClr val="FF7A37"/>
              </a:buClr>
            </a:pP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B1</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以特色街区为主题，以餐饮为主，零售为辅的主题式餐饮空间。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10814" t="16737" r="9946" b="19007"/>
          <a:stretch/>
        </p:blipFill>
        <p:spPr>
          <a:xfrm>
            <a:off x="358201" y="1399587"/>
            <a:ext cx="3276571" cy="1878844"/>
          </a:xfrm>
          <a:prstGeom prst="rect">
            <a:avLst/>
          </a:prstGeom>
        </p:spPr>
      </p:pic>
      <p:sp>
        <p:nvSpPr>
          <p:cNvPr id="16" name="椭圆 15"/>
          <p:cNvSpPr/>
          <p:nvPr/>
        </p:nvSpPr>
        <p:spPr>
          <a:xfrm rot="166130">
            <a:off x="2221180" y="2008066"/>
            <a:ext cx="736522" cy="273758"/>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578603">
            <a:off x="1368259" y="2238399"/>
            <a:ext cx="311210" cy="614777"/>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049149"/>
      </p:ext>
    </p:extLst>
  </p:cSld>
  <p:clrMapOvr>
    <a:masterClrMapping/>
  </p:clrMapOvr>
  <p:transition spd="med">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附属空间</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8" name="文本框 7"/>
          <p:cNvSpPr txBox="1"/>
          <p:nvPr/>
        </p:nvSpPr>
        <p:spPr>
          <a:xfrm>
            <a:off x="3958305" y="368082"/>
            <a:ext cx="5785589" cy="738664"/>
          </a:xfrm>
          <a:prstGeom prst="rect">
            <a:avLst/>
          </a:prstGeom>
          <a:noFill/>
        </p:spPr>
        <p:txBody>
          <a:bodyPr wrap="square" rtlCol="0">
            <a:spAutoFit/>
          </a:bodyPr>
          <a:lstStyle/>
          <a:p>
            <a:pPr>
              <a:lnSpc>
                <a:spcPct val="150000"/>
              </a:lnSpc>
              <a:buClr>
                <a:srgbClr val="FF7A37"/>
              </a:buCl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洗手间是商场重要的转换空间，设计会依据不同主题空间的特点展现相应的主题洗手间，并在</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3F</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配置相应的儿童厕所。</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3874" y="1206119"/>
            <a:ext cx="3770909" cy="5515957"/>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447" y="1206119"/>
            <a:ext cx="4136968" cy="5515957"/>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t="1563" b="7337"/>
          <a:stretch/>
        </p:blipFill>
        <p:spPr>
          <a:xfrm>
            <a:off x="275349" y="3528691"/>
            <a:ext cx="3624393" cy="3213997"/>
          </a:xfrm>
          <a:prstGeom prst="rect">
            <a:avLst/>
          </a:prstGeom>
        </p:spPr>
      </p:pic>
      <p:pic>
        <p:nvPicPr>
          <p:cNvPr id="14" name="图片 13"/>
          <p:cNvPicPr>
            <a:picLocks noChangeAspect="1"/>
          </p:cNvPicPr>
          <p:nvPr/>
        </p:nvPicPr>
        <p:blipFill rotWithShape="1">
          <a:blip r:embed="rId5" cstate="print">
            <a:extLst>
              <a:ext uri="{28A0092B-C50C-407E-A947-70E740481C1C}">
                <a14:useLocalDpi xmlns:a14="http://schemas.microsoft.com/office/drawing/2010/main" val="0"/>
              </a:ext>
            </a:extLst>
          </a:blip>
          <a:srcRect l="10856" t="18069" r="10206" b="22128"/>
          <a:stretch/>
        </p:blipFill>
        <p:spPr>
          <a:xfrm>
            <a:off x="275348" y="1382969"/>
            <a:ext cx="3624393" cy="1941638"/>
          </a:xfrm>
          <a:prstGeom prst="rect">
            <a:avLst/>
          </a:prstGeom>
        </p:spPr>
      </p:pic>
      <p:sp>
        <p:nvSpPr>
          <p:cNvPr id="15" name="椭圆 14"/>
          <p:cNvSpPr/>
          <p:nvPr/>
        </p:nvSpPr>
        <p:spPr>
          <a:xfrm rot="166130">
            <a:off x="2217585" y="1405456"/>
            <a:ext cx="428244" cy="364329"/>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66130">
            <a:off x="3586997" y="2922879"/>
            <a:ext cx="318801" cy="243067"/>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66130">
            <a:off x="840637" y="3105943"/>
            <a:ext cx="318801" cy="243067"/>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237369"/>
      </p:ext>
    </p:extLst>
  </p:cSld>
  <p:clrMapOvr>
    <a:masterClrMapping/>
  </p:clrMapOvr>
  <p:transition spd="med">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24715" y="1724066"/>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05</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400110"/>
          </a:xfrm>
          <a:prstGeom prst="rect">
            <a:avLst/>
          </a:prstGeom>
          <a:noFill/>
        </p:spPr>
        <p:txBody>
          <a:bodyPr wrap="square" rtlCol="0">
            <a:spAutoFit/>
          </a:bodyPr>
          <a:lstStyle/>
          <a:p>
            <a:pPr algn="dist"/>
            <a:r>
              <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rPr>
              <a:t>造价</a:t>
            </a:r>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估算</a:t>
            </a:r>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extLst>
      <p:ext uri="{BB962C8B-B14F-4D97-AF65-F5344CB8AC3E}">
        <p14:creationId xmlns:p14="http://schemas.microsoft.com/office/powerpoint/2010/main" val="722433032"/>
      </p:ext>
    </p:extLst>
  </p:cSld>
  <p:clrMapOvr>
    <a:masterClrMapping/>
  </p:clrMapOvr>
  <p:transition spd="med">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9252" y="507629"/>
            <a:ext cx="6012102" cy="2862322"/>
          </a:xfrm>
          <a:prstGeom prst="rect">
            <a:avLst/>
          </a:prstGeom>
        </p:spPr>
        <p:txBody>
          <a:bodyPr wrap="square">
            <a:spAutoFit/>
          </a:bodyPr>
          <a:lstStyle/>
          <a:p>
            <a:pPr>
              <a:lnSpc>
                <a:spcPct val="150000"/>
              </a:lnSpc>
              <a:spcAft>
                <a:spcPts val="0"/>
              </a:spcAft>
            </a:pPr>
            <a:r>
              <a:rPr lang="zh-CN" altLang="zh-CN" sz="4000" b="1" dirty="0">
                <a:solidFill>
                  <a:schemeClr val="tx1">
                    <a:lumMod val="75000"/>
                    <a:lumOff val="25000"/>
                  </a:schemeClr>
                </a:solidFill>
                <a:latin typeface="微软雅黑" panose="020B0503020204020204" charset="-122"/>
                <a:ea typeface="微软雅黑" panose="020B0503020204020204" charset="-122"/>
              </a:rPr>
              <a:t>中原新城</a:t>
            </a:r>
            <a:r>
              <a:rPr lang="en-US" altLang="zh-CN" sz="4000" b="1" dirty="0">
                <a:solidFill>
                  <a:schemeClr val="tx1">
                    <a:lumMod val="75000"/>
                    <a:lumOff val="25000"/>
                  </a:schemeClr>
                </a:solidFill>
                <a:latin typeface="微软雅黑" panose="020B0503020204020204" charset="-122"/>
                <a:ea typeface="微软雅黑" panose="020B0503020204020204" charset="-122"/>
              </a:rPr>
              <a:t>C</a:t>
            </a:r>
            <a:r>
              <a:rPr lang="zh-CN" altLang="zh-CN" sz="4000" b="1" dirty="0">
                <a:solidFill>
                  <a:schemeClr val="tx1">
                    <a:lumMod val="75000"/>
                    <a:lumOff val="25000"/>
                  </a:schemeClr>
                </a:solidFill>
                <a:latin typeface="微软雅黑" panose="020B0503020204020204" charset="-122"/>
                <a:ea typeface="微软雅黑" panose="020B0503020204020204" charset="-122"/>
              </a:rPr>
              <a:t>区</a:t>
            </a:r>
            <a:r>
              <a:rPr lang="zh-CN" altLang="en-US" sz="4000" b="1" dirty="0">
                <a:solidFill>
                  <a:schemeClr val="tx1">
                    <a:lumMod val="75000"/>
                    <a:lumOff val="25000"/>
                  </a:schemeClr>
                </a:solidFill>
                <a:latin typeface="微软雅黑" panose="020B0503020204020204" charset="-122"/>
                <a:ea typeface="微软雅黑" panose="020B0503020204020204" charset="-122"/>
              </a:rPr>
              <a:t>改造说明</a:t>
            </a:r>
            <a:r>
              <a:rPr lang="zh-CN" altLang="zh-CN" sz="4000" b="1" dirty="0" smtClean="0">
                <a:solidFill>
                  <a:schemeClr val="tx1">
                    <a:lumMod val="75000"/>
                    <a:lumOff val="25000"/>
                  </a:schemeClr>
                </a:solidFill>
                <a:latin typeface="微软雅黑" panose="020B0503020204020204" charset="-122"/>
                <a:ea typeface="微软雅黑" panose="020B0503020204020204" charset="-122"/>
              </a:rPr>
              <a:t>：</a:t>
            </a:r>
            <a:endParaRPr lang="en-US" altLang="zh-CN" sz="2400" b="1" kern="100" dirty="0">
              <a:latin typeface="Calibri" panose="020F0502020204030204" pitchFamily="34" charset="0"/>
              <a:cs typeface="Times New Roman" panose="02020603050405020304" pitchFamily="18" charset="0"/>
            </a:endParaRPr>
          </a:p>
          <a:p>
            <a:pPr>
              <a:lnSpc>
                <a:spcPct val="150000"/>
              </a:lnSpc>
              <a:spcAft>
                <a:spcPts val="0"/>
              </a:spcAft>
            </a:pP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原</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为已营业商场，因此机电类改造相对小，但建筑外立面和公区精装因未来商场定位深圳壹方城，改动较大，外立面从造型到广告屏以及灯光改造，室内从动线到公区天地顶全部重新设计施工，配套公区导视及公区灯光一并改造；后场地面</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铺砖</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修补，天花墙面重新刷漆。</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0455" y="0"/>
            <a:ext cx="5091545" cy="6858000"/>
          </a:xfrm>
          <a:prstGeom prst="rect">
            <a:avLst/>
          </a:prstGeom>
        </p:spPr>
      </p:pic>
      <p:sp>
        <p:nvSpPr>
          <p:cNvPr id="4" name="矩形 3"/>
          <p:cNvSpPr/>
          <p:nvPr/>
        </p:nvSpPr>
        <p:spPr>
          <a:xfrm>
            <a:off x="669252" y="3591223"/>
            <a:ext cx="5896303" cy="2308324"/>
          </a:xfrm>
          <a:prstGeom prst="rect">
            <a:avLst/>
          </a:prstGeom>
        </p:spPr>
        <p:txBody>
          <a:bodyPr wrap="square">
            <a:spAutoFit/>
          </a:bodyPr>
          <a:lstStyle/>
          <a:p>
            <a:pPr>
              <a:lnSpc>
                <a:spcPct val="150000"/>
              </a:lnSpc>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改造工程造价                                                        （万元）</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外立面整改：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1345</a:t>
            </a: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室内机电工程（前场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75005</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10190</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1618</a:t>
            </a: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室内</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精装工程（公区</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23814</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㎡、后场</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10190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5878</a:t>
            </a:r>
          </a:p>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设计费用：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620</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建造总成本：                                                          </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9461</a:t>
            </a:r>
            <a:endPar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7861567"/>
      </p:ext>
    </p:extLst>
  </p:cSld>
  <p:clrMapOvr>
    <a:masterClrMapping/>
  </p:clrMapOvr>
  <p:transition spd="med">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8668"/>
            <a:ext cx="12198509" cy="7279219"/>
          </a:xfrm>
          <a:prstGeom prst="rect">
            <a:avLst/>
          </a:prstGeom>
        </p:spPr>
      </p:pic>
      <p:sp>
        <p:nvSpPr>
          <p:cNvPr id="19" name="矩形 18"/>
          <p:cNvSpPr/>
          <p:nvPr/>
        </p:nvSpPr>
        <p:spPr>
          <a:xfrm>
            <a:off x="-347138" y="-511752"/>
            <a:ext cx="12545648" cy="727193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hidden="1">
            <a:extLst>
              <a:ext uri="{FF2B5EF4-FFF2-40B4-BE49-F238E27FC236}">
                <a16:creationId xmlns="" xmlns:a16="http://schemas.microsoft.com/office/drawing/2014/main" id="{3C326D0B-7DAB-41B6-8030-2E4A18CC949B}"/>
              </a:ext>
            </a:extLst>
          </p:cNvPr>
          <p:cNvGraphicFramePr>
            <a:graphicFrameLocks noChangeAspect="1"/>
          </p:cNvGraphicFramePr>
          <p:nvPr/>
        </p:nvGraphicFramePr>
        <p:xfrm>
          <a:off x="7701" y="5026"/>
          <a:ext cx="1587" cy="1587"/>
        </p:xfrm>
        <a:graphic>
          <a:graphicData uri="http://schemas.openxmlformats.org/presentationml/2006/ole">
            <mc:AlternateContent xmlns:mc="http://schemas.openxmlformats.org/markup-compatibility/2006">
              <mc:Choice xmlns:v="urn:schemas-microsoft-com:vml" Requires="v">
                <p:oleObj spid="_x0000_s205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1" y="5026"/>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hidden="1">
            <a:extLst>
              <a:ext uri="{FF2B5EF4-FFF2-40B4-BE49-F238E27FC236}">
                <a16:creationId xmlns="" xmlns:a16="http://schemas.microsoft.com/office/drawing/2014/main" id="{EC933494-1B63-4A32-964F-D05236799BAA}"/>
              </a:ext>
            </a:extLst>
          </p:cNvPr>
          <p:cNvSpPr/>
          <p:nvPr/>
        </p:nvSpPr>
        <p:spPr>
          <a:xfrm>
            <a:off x="6115" y="3440"/>
            <a:ext cx="158590" cy="158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913451">
              <a:lnSpc>
                <a:spcPct val="90000"/>
              </a:lnSpc>
            </a:pPr>
            <a:endParaRPr lang="en-US" altLang="zh-CN" sz="3996"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标题 3">
            <a:extLst>
              <a:ext uri="{FF2B5EF4-FFF2-40B4-BE49-F238E27FC236}">
                <a16:creationId xmlns="" xmlns:a16="http://schemas.microsoft.com/office/drawing/2014/main" id="{FCE1745E-3B46-479C-B09D-CE24D52E90E3}"/>
              </a:ext>
            </a:extLst>
          </p:cNvPr>
          <p:cNvSpPr txBox="1">
            <a:spLocks/>
          </p:cNvSpPr>
          <p:nvPr/>
        </p:nvSpPr>
        <p:spPr>
          <a:xfrm>
            <a:off x="1200113" y="357163"/>
            <a:ext cx="10845800" cy="3086367"/>
          </a:xfrm>
          <a:prstGeom prst="rect">
            <a:avLst/>
          </a:prstGeom>
        </p:spPr>
        <p:txBody>
          <a:bodyPr vert="horz" lIns="73720" tIns="36860" rIns="73720" bIns="36860" rtlCol="0" anchor="b" anchorCtr="0">
            <a:normAutofit/>
          </a:bodyPr>
          <a:lstStyle>
            <a:lvl1pPr algn="l" defTabSz="1132976" rtl="0" eaLnBrk="1" latinLnBrk="0" hangingPunct="1">
              <a:lnSpc>
                <a:spcPct val="90000"/>
              </a:lnSpc>
              <a:spcBef>
                <a:spcPct val="0"/>
              </a:spcBef>
              <a:buNone/>
              <a:defRPr sz="4956" b="1" kern="1200">
                <a:solidFill>
                  <a:schemeClr val="bg1"/>
                </a:solidFill>
                <a:latin typeface="+mj-lt"/>
                <a:ea typeface="+mj-ea"/>
                <a:cs typeface="+mj-cs"/>
              </a:defRPr>
            </a:lvl1pPr>
          </a:lstStyle>
          <a:p>
            <a:pPr defTabSz="913405">
              <a:defRPr/>
            </a:pPr>
            <a:r>
              <a:rPr lang="zh-CN" altLang="en-US" sz="5321" dirty="0">
                <a:ln w="12700">
                  <a:noFill/>
                  <a:bevel/>
                </a:ln>
                <a:solidFill>
                  <a:schemeClr val="tx1">
                    <a:lumMod val="75000"/>
                    <a:lumOff val="25000"/>
                    <a:alpha val="90000"/>
                  </a:schemeClr>
                </a:solidFill>
                <a:latin typeface="Arial" panose="020B0604020202020204" pitchFamily="34" charset="0"/>
                <a:ea typeface="微软雅黑"/>
                <a:sym typeface="PingFang SC Regular" charset="0"/>
              </a:rPr>
              <a:t>升</a:t>
            </a:r>
            <a:r>
              <a:rPr lang="zh-CN" altLang="en-US" sz="5321" dirty="0" smtClean="0">
                <a:ln w="12700">
                  <a:noFill/>
                  <a:bevel/>
                </a:ln>
                <a:solidFill>
                  <a:schemeClr val="tx1">
                    <a:lumMod val="75000"/>
                    <a:lumOff val="25000"/>
                    <a:alpha val="90000"/>
                  </a:schemeClr>
                </a:solidFill>
                <a:latin typeface="Arial" panose="020B0604020202020204" pitchFamily="34" charset="0"/>
                <a:ea typeface="微软雅黑"/>
                <a:sym typeface="PingFang SC Regular" charset="0"/>
              </a:rPr>
              <a:t>龙又一城商业改造</a:t>
            </a:r>
            <a:r>
              <a:rPr lang="zh-CN" altLang="zh-CN" sz="4353" dirty="0">
                <a:solidFill>
                  <a:srgbClr val="FFFFFF"/>
                </a:solidFill>
                <a:latin typeface="Arial" panose="020B0604020202020204" pitchFamily="34" charset="0"/>
                <a:ea typeface="微软雅黑"/>
                <a:sym typeface="PingFang SC Regular" charset="0"/>
              </a:rPr>
              <a:t/>
            </a:r>
            <a:br>
              <a:rPr lang="zh-CN" altLang="zh-CN" sz="4353" dirty="0">
                <a:solidFill>
                  <a:srgbClr val="FFFFFF"/>
                </a:solidFill>
                <a:latin typeface="Arial" panose="020B0604020202020204" pitchFamily="34" charset="0"/>
                <a:ea typeface="微软雅黑"/>
                <a:sym typeface="PingFang SC Regular" charset="0"/>
              </a:rPr>
            </a:br>
            <a:endParaRPr lang="zh-CN" altLang="en-US" sz="3996" dirty="0">
              <a:solidFill>
                <a:srgbClr val="FFFFFF"/>
              </a:solidFill>
              <a:latin typeface="Arial"/>
              <a:ea typeface="微软雅黑"/>
            </a:endParaRPr>
          </a:p>
        </p:txBody>
      </p:sp>
      <p:sp>
        <p:nvSpPr>
          <p:cNvPr id="9" name="副标题 4">
            <a:extLst>
              <a:ext uri="{FF2B5EF4-FFF2-40B4-BE49-F238E27FC236}">
                <a16:creationId xmlns="" xmlns:a16="http://schemas.microsoft.com/office/drawing/2014/main" id="{43FEC6C2-9CF6-4E82-BC05-79EF8683B791}"/>
              </a:ext>
            </a:extLst>
          </p:cNvPr>
          <p:cNvSpPr>
            <a:spLocks noGrp="1"/>
          </p:cNvSpPr>
          <p:nvPr>
            <p:ph type="subTitle" idx="4294967295"/>
          </p:nvPr>
        </p:nvSpPr>
        <p:spPr>
          <a:xfrm>
            <a:off x="2217548" y="3124216"/>
            <a:ext cx="6346853" cy="558021"/>
          </a:xfrm>
          <a:prstGeom prst="rect">
            <a:avLst/>
          </a:prstGeom>
        </p:spPr>
        <p:txBody>
          <a:bodyPr>
            <a:normAutofit/>
          </a:bodyPr>
          <a:lstStyle/>
          <a:p>
            <a:pPr marL="0" indent="0" algn="r">
              <a:buNone/>
            </a:pPr>
            <a:r>
              <a:rPr lang="en-US" altLang="zh-CN" sz="1451" i="1" spc="300" dirty="0" smtClean="0">
                <a:solidFill>
                  <a:schemeClr val="tx1">
                    <a:lumMod val="75000"/>
                    <a:lumOff val="25000"/>
                    <a:alpha val="60000"/>
                  </a:schemeClr>
                </a:solidFill>
                <a:latin typeface="DIN-LightItalic" pitchFamily="50" charset="0"/>
                <a:ea typeface="微软雅黑" panose="020B0503020204020204" pitchFamily="34" charset="-122"/>
              </a:rPr>
              <a:t>2020/09</a:t>
            </a:r>
            <a:r>
              <a:rPr lang="zh-CN" altLang="en-US" sz="1451" i="1" spc="300" dirty="0" smtClean="0">
                <a:solidFill>
                  <a:schemeClr val="tx1">
                    <a:lumMod val="75000"/>
                    <a:lumOff val="25000"/>
                    <a:alpha val="60000"/>
                  </a:schemeClr>
                </a:solidFill>
                <a:latin typeface="微软雅黑" panose="020B0503020204020204" pitchFamily="34" charset="-122"/>
                <a:ea typeface="微软雅黑" panose="020B0503020204020204" pitchFamily="34" charset="-122"/>
              </a:rPr>
              <a:t>概念</a:t>
            </a:r>
            <a:r>
              <a:rPr lang="zh-CN" altLang="en-US" sz="1451" i="1" spc="300" dirty="0">
                <a:solidFill>
                  <a:schemeClr val="tx1">
                    <a:lumMod val="75000"/>
                    <a:lumOff val="25000"/>
                    <a:alpha val="60000"/>
                  </a:schemeClr>
                </a:solidFill>
                <a:latin typeface="微软雅黑" panose="020B0503020204020204" pitchFamily="34" charset="-122"/>
                <a:ea typeface="微软雅黑" panose="020B0503020204020204" pitchFamily="34" charset="-122"/>
              </a:rPr>
              <a:t>规划</a:t>
            </a:r>
            <a:endParaRPr lang="en-US" altLang="zh-CN" sz="1451" i="1" spc="300" dirty="0">
              <a:solidFill>
                <a:schemeClr val="tx1">
                  <a:lumMod val="75000"/>
                  <a:lumOff val="25000"/>
                  <a:alpha val="60000"/>
                </a:schemeClr>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 xmlns:a16="http://schemas.microsoft.com/office/drawing/2014/main" id="{C9CC59E3-5A16-43CC-965C-D16283B3240F}"/>
              </a:ext>
            </a:extLst>
          </p:cNvPr>
          <p:cNvCxnSpPr>
            <a:cxnSpLocks/>
          </p:cNvCxnSpPr>
          <p:nvPr/>
        </p:nvCxnSpPr>
        <p:spPr>
          <a:xfrm>
            <a:off x="-2445171" y="3300231"/>
            <a:ext cx="8911539" cy="0"/>
          </a:xfrm>
          <a:prstGeom prst="line">
            <a:avLst/>
          </a:prstGeom>
          <a:ln w="38100">
            <a:solidFill>
              <a:schemeClr val="bg1">
                <a:alpha val="70000"/>
              </a:schemeClr>
            </a:solidFill>
          </a:ln>
          <a:effectLst/>
        </p:spPr>
        <p:style>
          <a:lnRef idx="3">
            <a:schemeClr val="accent2"/>
          </a:lnRef>
          <a:fillRef idx="0">
            <a:schemeClr val="accent2"/>
          </a:fillRef>
          <a:effectRef idx="2">
            <a:schemeClr val="accent2"/>
          </a:effectRef>
          <a:fontRef idx="minor">
            <a:schemeClr val="tx1"/>
          </a:fontRef>
        </p:style>
      </p:cxnSp>
      <p:grpSp>
        <p:nvGrpSpPr>
          <p:cNvPr id="12" name="Group 4">
            <a:extLst>
              <a:ext uri="{FF2B5EF4-FFF2-40B4-BE49-F238E27FC236}">
                <a16:creationId xmlns="" xmlns:a16="http://schemas.microsoft.com/office/drawing/2014/main" id="{C61434EC-1EE6-4EDC-A3F4-6E09E25BCE8D}"/>
              </a:ext>
            </a:extLst>
          </p:cNvPr>
          <p:cNvGrpSpPr>
            <a:grpSpLocks noChangeAspect="1"/>
          </p:cNvGrpSpPr>
          <p:nvPr/>
        </p:nvGrpSpPr>
        <p:grpSpPr bwMode="auto">
          <a:xfrm>
            <a:off x="11089357" y="6330199"/>
            <a:ext cx="1110566" cy="353234"/>
            <a:chOff x="1291" y="-412"/>
            <a:chExt cx="1572" cy="500"/>
          </a:xfrm>
        </p:grpSpPr>
        <p:sp>
          <p:nvSpPr>
            <p:cNvPr id="13" name="AutoShape 3">
              <a:extLst>
                <a:ext uri="{FF2B5EF4-FFF2-40B4-BE49-F238E27FC236}">
                  <a16:creationId xmlns="" xmlns:a16="http://schemas.microsoft.com/office/drawing/2014/main" id="{C2E77531-F2C2-4588-9325-AA9FC969212C}"/>
                </a:ext>
              </a:extLst>
            </p:cNvPr>
            <p:cNvSpPr>
              <a:spLocks noChangeAspect="1" noChangeArrowheads="1" noTextEdit="1"/>
            </p:cNvSpPr>
            <p:nvPr/>
          </p:nvSpPr>
          <p:spPr bwMode="auto">
            <a:xfrm>
              <a:off x="1291" y="-412"/>
              <a:ext cx="1572"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8" tIns="45674" rIns="91348" bIns="45674" numCol="1" anchor="t" anchorCtr="0" compatLnSpc="1">
              <a:prstTxWarp prst="textNoShape">
                <a:avLst/>
              </a:prstTxWarp>
            </a:bodyPr>
            <a:lstStyle/>
            <a:p>
              <a:pPr defTabSz="913451"/>
              <a:endParaRPr lang="zh-CN" altLang="en-US" sz="1798" dirty="0">
                <a:solidFill>
                  <a:prstClr val="black"/>
                </a:solidFill>
                <a:latin typeface="微软雅黑" panose="020B0503020204020204" pitchFamily="34" charset="-122"/>
                <a:ea typeface="微软雅黑" panose="020B0503020204020204" pitchFamily="34" charset="-122"/>
              </a:endParaRPr>
            </a:p>
          </p:txBody>
        </p:sp>
        <p:sp>
          <p:nvSpPr>
            <p:cNvPr id="14" name="Freeform 5">
              <a:extLst>
                <a:ext uri="{FF2B5EF4-FFF2-40B4-BE49-F238E27FC236}">
                  <a16:creationId xmlns="" xmlns:a16="http://schemas.microsoft.com/office/drawing/2014/main" id="{21826CD1-A61D-4661-B675-45CF2CD3BC31}"/>
                </a:ext>
              </a:extLst>
            </p:cNvPr>
            <p:cNvSpPr>
              <a:spLocks/>
            </p:cNvSpPr>
            <p:nvPr/>
          </p:nvSpPr>
          <p:spPr bwMode="auto">
            <a:xfrm>
              <a:off x="1293" y="-400"/>
              <a:ext cx="534" cy="479"/>
            </a:xfrm>
            <a:custGeom>
              <a:avLst/>
              <a:gdLst>
                <a:gd name="T0" fmla="*/ 0 w 534"/>
                <a:gd name="T1" fmla="*/ 0 h 479"/>
                <a:gd name="T2" fmla="*/ 193 w 534"/>
                <a:gd name="T3" fmla="*/ 0 h 479"/>
                <a:gd name="T4" fmla="*/ 267 w 534"/>
                <a:gd name="T5" fmla="*/ 291 h 479"/>
                <a:gd name="T6" fmla="*/ 341 w 534"/>
                <a:gd name="T7" fmla="*/ 0 h 479"/>
                <a:gd name="T8" fmla="*/ 534 w 534"/>
                <a:gd name="T9" fmla="*/ 0 h 479"/>
                <a:gd name="T10" fmla="*/ 534 w 534"/>
                <a:gd name="T11" fmla="*/ 479 h 479"/>
                <a:gd name="T12" fmla="*/ 415 w 534"/>
                <a:gd name="T13" fmla="*/ 479 h 479"/>
                <a:gd name="T14" fmla="*/ 415 w 534"/>
                <a:gd name="T15" fmla="*/ 113 h 479"/>
                <a:gd name="T16" fmla="*/ 322 w 534"/>
                <a:gd name="T17" fmla="*/ 479 h 479"/>
                <a:gd name="T18" fmla="*/ 212 w 534"/>
                <a:gd name="T19" fmla="*/ 479 h 479"/>
                <a:gd name="T20" fmla="*/ 119 w 534"/>
                <a:gd name="T21" fmla="*/ 113 h 479"/>
                <a:gd name="T22" fmla="*/ 119 w 534"/>
                <a:gd name="T23" fmla="*/ 479 h 479"/>
                <a:gd name="T24" fmla="*/ 0 w 534"/>
                <a:gd name="T25" fmla="*/ 479 h 479"/>
                <a:gd name="T26" fmla="*/ 0 w 534"/>
                <a:gd name="T2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4" h="479">
                  <a:moveTo>
                    <a:pt x="0" y="0"/>
                  </a:moveTo>
                  <a:lnTo>
                    <a:pt x="193" y="0"/>
                  </a:lnTo>
                  <a:lnTo>
                    <a:pt x="267" y="291"/>
                  </a:lnTo>
                  <a:lnTo>
                    <a:pt x="341" y="0"/>
                  </a:lnTo>
                  <a:lnTo>
                    <a:pt x="534" y="0"/>
                  </a:lnTo>
                  <a:lnTo>
                    <a:pt x="534" y="479"/>
                  </a:lnTo>
                  <a:lnTo>
                    <a:pt x="415" y="479"/>
                  </a:lnTo>
                  <a:lnTo>
                    <a:pt x="415" y="113"/>
                  </a:lnTo>
                  <a:lnTo>
                    <a:pt x="322" y="479"/>
                  </a:lnTo>
                  <a:lnTo>
                    <a:pt x="212" y="479"/>
                  </a:lnTo>
                  <a:lnTo>
                    <a:pt x="119" y="113"/>
                  </a:lnTo>
                  <a:lnTo>
                    <a:pt x="119" y="479"/>
                  </a:lnTo>
                  <a:lnTo>
                    <a:pt x="0" y="479"/>
                  </a:lnTo>
                  <a:lnTo>
                    <a:pt x="0"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8" tIns="45674" rIns="91348" bIns="45674" numCol="1" anchor="t" anchorCtr="0" compatLnSpc="1">
              <a:prstTxWarp prst="textNoShape">
                <a:avLst/>
              </a:prstTxWarp>
            </a:bodyPr>
            <a:lstStyle/>
            <a:p>
              <a:pPr defTabSz="913451"/>
              <a:endParaRPr lang="zh-CN" altLang="en-US" sz="1798" dirty="0">
                <a:solidFill>
                  <a:prstClr val="black"/>
                </a:solidFill>
                <a:latin typeface="微软雅黑" panose="020B0503020204020204" pitchFamily="34" charset="-122"/>
                <a:ea typeface="微软雅黑" panose="020B0503020204020204" pitchFamily="34" charset="-122"/>
              </a:endParaRPr>
            </a:p>
          </p:txBody>
        </p:sp>
        <p:sp>
          <p:nvSpPr>
            <p:cNvPr id="15" name="Freeform 6">
              <a:extLst>
                <a:ext uri="{FF2B5EF4-FFF2-40B4-BE49-F238E27FC236}">
                  <a16:creationId xmlns="" xmlns:a16="http://schemas.microsoft.com/office/drawing/2014/main" id="{F7F9B5C2-E1E5-4346-A4FD-2CA7DC167C1F}"/>
                </a:ext>
              </a:extLst>
            </p:cNvPr>
            <p:cNvSpPr>
              <a:spLocks noEditPoints="1"/>
            </p:cNvSpPr>
            <p:nvPr/>
          </p:nvSpPr>
          <p:spPr bwMode="auto">
            <a:xfrm>
              <a:off x="1882" y="-400"/>
              <a:ext cx="516" cy="479"/>
            </a:xfrm>
            <a:custGeom>
              <a:avLst/>
              <a:gdLst>
                <a:gd name="T0" fmla="*/ 340 w 516"/>
                <a:gd name="T1" fmla="*/ 399 h 479"/>
                <a:gd name="T2" fmla="*/ 174 w 516"/>
                <a:gd name="T3" fmla="*/ 399 h 479"/>
                <a:gd name="T4" fmla="*/ 150 w 516"/>
                <a:gd name="T5" fmla="*/ 479 h 479"/>
                <a:gd name="T6" fmla="*/ 0 w 516"/>
                <a:gd name="T7" fmla="*/ 479 h 479"/>
                <a:gd name="T8" fmla="*/ 178 w 516"/>
                <a:gd name="T9" fmla="*/ 0 h 479"/>
                <a:gd name="T10" fmla="*/ 338 w 516"/>
                <a:gd name="T11" fmla="*/ 0 h 479"/>
                <a:gd name="T12" fmla="*/ 516 w 516"/>
                <a:gd name="T13" fmla="*/ 479 h 479"/>
                <a:gd name="T14" fmla="*/ 364 w 516"/>
                <a:gd name="T15" fmla="*/ 479 h 479"/>
                <a:gd name="T16" fmla="*/ 340 w 516"/>
                <a:gd name="T17" fmla="*/ 399 h 479"/>
                <a:gd name="T18" fmla="*/ 309 w 516"/>
                <a:gd name="T19" fmla="*/ 296 h 479"/>
                <a:gd name="T20" fmla="*/ 257 w 516"/>
                <a:gd name="T21" fmla="*/ 123 h 479"/>
                <a:gd name="T22" fmla="*/ 204 w 516"/>
                <a:gd name="T23" fmla="*/ 296 h 479"/>
                <a:gd name="T24" fmla="*/ 309 w 516"/>
                <a:gd name="T25" fmla="*/ 296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6" h="479">
                  <a:moveTo>
                    <a:pt x="340" y="399"/>
                  </a:moveTo>
                  <a:lnTo>
                    <a:pt x="174" y="399"/>
                  </a:lnTo>
                  <a:lnTo>
                    <a:pt x="150" y="479"/>
                  </a:lnTo>
                  <a:lnTo>
                    <a:pt x="0" y="479"/>
                  </a:lnTo>
                  <a:lnTo>
                    <a:pt x="178" y="0"/>
                  </a:lnTo>
                  <a:lnTo>
                    <a:pt x="338" y="0"/>
                  </a:lnTo>
                  <a:lnTo>
                    <a:pt x="516" y="479"/>
                  </a:lnTo>
                  <a:lnTo>
                    <a:pt x="364" y="479"/>
                  </a:lnTo>
                  <a:lnTo>
                    <a:pt x="340" y="399"/>
                  </a:lnTo>
                  <a:close/>
                  <a:moveTo>
                    <a:pt x="309" y="296"/>
                  </a:moveTo>
                  <a:lnTo>
                    <a:pt x="257" y="123"/>
                  </a:lnTo>
                  <a:lnTo>
                    <a:pt x="204" y="296"/>
                  </a:lnTo>
                  <a:lnTo>
                    <a:pt x="309" y="296"/>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8" tIns="45674" rIns="91348" bIns="45674" numCol="1" anchor="t" anchorCtr="0" compatLnSpc="1">
              <a:prstTxWarp prst="textNoShape">
                <a:avLst/>
              </a:prstTxWarp>
            </a:bodyPr>
            <a:lstStyle/>
            <a:p>
              <a:pPr defTabSz="913451"/>
              <a:endParaRPr lang="zh-CN" altLang="en-US" sz="1798" dirty="0">
                <a:solidFill>
                  <a:prstClr val="black"/>
                </a:solidFill>
                <a:latin typeface="微软雅黑" panose="020B0503020204020204" pitchFamily="34" charset="-122"/>
                <a:ea typeface="微软雅黑" panose="020B0503020204020204" pitchFamily="34" charset="-122"/>
              </a:endParaRPr>
            </a:p>
          </p:txBody>
        </p:sp>
        <p:sp>
          <p:nvSpPr>
            <p:cNvPr id="16" name="Freeform 7">
              <a:extLst>
                <a:ext uri="{FF2B5EF4-FFF2-40B4-BE49-F238E27FC236}">
                  <a16:creationId xmlns="" xmlns:a16="http://schemas.microsoft.com/office/drawing/2014/main" id="{C3604437-2965-4FA0-B15F-22F5F3CD4F84}"/>
                </a:ext>
              </a:extLst>
            </p:cNvPr>
            <p:cNvSpPr>
              <a:spLocks/>
            </p:cNvSpPr>
            <p:nvPr/>
          </p:nvSpPr>
          <p:spPr bwMode="auto">
            <a:xfrm>
              <a:off x="2429" y="-410"/>
              <a:ext cx="432" cy="498"/>
            </a:xfrm>
            <a:custGeom>
              <a:avLst/>
              <a:gdLst>
                <a:gd name="T0" fmla="*/ 0 w 181"/>
                <a:gd name="T1" fmla="*/ 137 h 207"/>
                <a:gd name="T2" fmla="*/ 58 w 181"/>
                <a:gd name="T3" fmla="*/ 133 h 207"/>
                <a:gd name="T4" fmla="*/ 66 w 181"/>
                <a:gd name="T5" fmla="*/ 155 h 207"/>
                <a:gd name="T6" fmla="*/ 93 w 181"/>
                <a:gd name="T7" fmla="*/ 167 h 207"/>
                <a:gd name="T8" fmla="*/ 114 w 181"/>
                <a:gd name="T9" fmla="*/ 161 h 207"/>
                <a:gd name="T10" fmla="*/ 121 w 181"/>
                <a:gd name="T11" fmla="*/ 147 h 207"/>
                <a:gd name="T12" fmla="*/ 114 w 181"/>
                <a:gd name="T13" fmla="*/ 133 h 207"/>
                <a:gd name="T14" fmla="*/ 82 w 181"/>
                <a:gd name="T15" fmla="*/ 121 h 207"/>
                <a:gd name="T16" fmla="*/ 24 w 181"/>
                <a:gd name="T17" fmla="*/ 97 h 207"/>
                <a:gd name="T18" fmla="*/ 7 w 181"/>
                <a:gd name="T19" fmla="*/ 59 h 207"/>
                <a:gd name="T20" fmla="*/ 16 w 181"/>
                <a:gd name="T21" fmla="*/ 29 h 207"/>
                <a:gd name="T22" fmla="*/ 43 w 181"/>
                <a:gd name="T23" fmla="*/ 8 h 207"/>
                <a:gd name="T24" fmla="*/ 92 w 181"/>
                <a:gd name="T25" fmla="*/ 0 h 207"/>
                <a:gd name="T26" fmla="*/ 150 w 181"/>
                <a:gd name="T27" fmla="*/ 14 h 207"/>
                <a:gd name="T28" fmla="*/ 174 w 181"/>
                <a:gd name="T29" fmla="*/ 60 h 207"/>
                <a:gd name="T30" fmla="*/ 116 w 181"/>
                <a:gd name="T31" fmla="*/ 63 h 207"/>
                <a:gd name="T32" fmla="*/ 106 w 181"/>
                <a:gd name="T33" fmla="*/ 43 h 207"/>
                <a:gd name="T34" fmla="*/ 86 w 181"/>
                <a:gd name="T35" fmla="*/ 37 h 207"/>
                <a:gd name="T36" fmla="*/ 70 w 181"/>
                <a:gd name="T37" fmla="*/ 42 h 207"/>
                <a:gd name="T38" fmla="*/ 64 w 181"/>
                <a:gd name="T39" fmla="*/ 53 h 207"/>
                <a:gd name="T40" fmla="*/ 69 w 181"/>
                <a:gd name="T41" fmla="*/ 62 h 207"/>
                <a:gd name="T42" fmla="*/ 89 w 181"/>
                <a:gd name="T43" fmla="*/ 69 h 207"/>
                <a:gd name="T44" fmla="*/ 147 w 181"/>
                <a:gd name="T45" fmla="*/ 86 h 207"/>
                <a:gd name="T46" fmla="*/ 173 w 181"/>
                <a:gd name="T47" fmla="*/ 109 h 207"/>
                <a:gd name="T48" fmla="*/ 181 w 181"/>
                <a:gd name="T49" fmla="*/ 138 h 207"/>
                <a:gd name="T50" fmla="*/ 170 w 181"/>
                <a:gd name="T51" fmla="*/ 174 h 207"/>
                <a:gd name="T52" fmla="*/ 140 w 181"/>
                <a:gd name="T53" fmla="*/ 198 h 207"/>
                <a:gd name="T54" fmla="*/ 92 w 181"/>
                <a:gd name="T55" fmla="*/ 207 h 207"/>
                <a:gd name="T56" fmla="*/ 22 w 181"/>
                <a:gd name="T57" fmla="*/ 187 h 207"/>
                <a:gd name="T58" fmla="*/ 0 w 181"/>
                <a:gd name="T59" fmla="*/ 13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207">
                  <a:moveTo>
                    <a:pt x="0" y="137"/>
                  </a:moveTo>
                  <a:cubicBezTo>
                    <a:pt x="58" y="133"/>
                    <a:pt x="58" y="133"/>
                    <a:pt x="58" y="133"/>
                  </a:cubicBezTo>
                  <a:cubicBezTo>
                    <a:pt x="60" y="143"/>
                    <a:pt x="62" y="150"/>
                    <a:pt x="66" y="155"/>
                  </a:cubicBezTo>
                  <a:cubicBezTo>
                    <a:pt x="72" y="163"/>
                    <a:pt x="81" y="167"/>
                    <a:pt x="93" y="167"/>
                  </a:cubicBezTo>
                  <a:cubicBezTo>
                    <a:pt x="102" y="167"/>
                    <a:pt x="109" y="165"/>
                    <a:pt x="114" y="161"/>
                  </a:cubicBezTo>
                  <a:cubicBezTo>
                    <a:pt x="118" y="157"/>
                    <a:pt x="121" y="152"/>
                    <a:pt x="121" y="147"/>
                  </a:cubicBezTo>
                  <a:cubicBezTo>
                    <a:pt x="121" y="142"/>
                    <a:pt x="118" y="137"/>
                    <a:pt x="114" y="133"/>
                  </a:cubicBezTo>
                  <a:cubicBezTo>
                    <a:pt x="109" y="129"/>
                    <a:pt x="99" y="125"/>
                    <a:pt x="82" y="121"/>
                  </a:cubicBezTo>
                  <a:cubicBezTo>
                    <a:pt x="55" y="115"/>
                    <a:pt x="36" y="107"/>
                    <a:pt x="24" y="97"/>
                  </a:cubicBezTo>
                  <a:cubicBezTo>
                    <a:pt x="13" y="87"/>
                    <a:pt x="7" y="74"/>
                    <a:pt x="7" y="59"/>
                  </a:cubicBezTo>
                  <a:cubicBezTo>
                    <a:pt x="7" y="48"/>
                    <a:pt x="10" y="39"/>
                    <a:pt x="16" y="29"/>
                  </a:cubicBezTo>
                  <a:cubicBezTo>
                    <a:pt x="22" y="20"/>
                    <a:pt x="31" y="13"/>
                    <a:pt x="43" y="8"/>
                  </a:cubicBezTo>
                  <a:cubicBezTo>
                    <a:pt x="55" y="3"/>
                    <a:pt x="71" y="0"/>
                    <a:pt x="92" y="0"/>
                  </a:cubicBezTo>
                  <a:cubicBezTo>
                    <a:pt x="117" y="0"/>
                    <a:pt x="137" y="5"/>
                    <a:pt x="150" y="14"/>
                  </a:cubicBezTo>
                  <a:cubicBezTo>
                    <a:pt x="164" y="24"/>
                    <a:pt x="172" y="39"/>
                    <a:pt x="174" y="60"/>
                  </a:cubicBezTo>
                  <a:cubicBezTo>
                    <a:pt x="116" y="63"/>
                    <a:pt x="116" y="63"/>
                    <a:pt x="116" y="63"/>
                  </a:cubicBezTo>
                  <a:cubicBezTo>
                    <a:pt x="114" y="54"/>
                    <a:pt x="111" y="47"/>
                    <a:pt x="106" y="43"/>
                  </a:cubicBezTo>
                  <a:cubicBezTo>
                    <a:pt x="101" y="39"/>
                    <a:pt x="94" y="37"/>
                    <a:pt x="86" y="37"/>
                  </a:cubicBezTo>
                  <a:cubicBezTo>
                    <a:pt x="79" y="37"/>
                    <a:pt x="73" y="39"/>
                    <a:pt x="70" y="42"/>
                  </a:cubicBezTo>
                  <a:cubicBezTo>
                    <a:pt x="66" y="45"/>
                    <a:pt x="64" y="49"/>
                    <a:pt x="64" y="53"/>
                  </a:cubicBezTo>
                  <a:cubicBezTo>
                    <a:pt x="64" y="56"/>
                    <a:pt x="66" y="59"/>
                    <a:pt x="69" y="62"/>
                  </a:cubicBezTo>
                  <a:cubicBezTo>
                    <a:pt x="71" y="64"/>
                    <a:pt x="78" y="67"/>
                    <a:pt x="89" y="69"/>
                  </a:cubicBezTo>
                  <a:cubicBezTo>
                    <a:pt x="116" y="75"/>
                    <a:pt x="136" y="81"/>
                    <a:pt x="147" y="86"/>
                  </a:cubicBezTo>
                  <a:cubicBezTo>
                    <a:pt x="159" y="92"/>
                    <a:pt x="167" y="100"/>
                    <a:pt x="173" y="109"/>
                  </a:cubicBezTo>
                  <a:cubicBezTo>
                    <a:pt x="178" y="117"/>
                    <a:pt x="181" y="127"/>
                    <a:pt x="181" y="138"/>
                  </a:cubicBezTo>
                  <a:cubicBezTo>
                    <a:pt x="181" y="151"/>
                    <a:pt x="177" y="163"/>
                    <a:pt x="170" y="174"/>
                  </a:cubicBezTo>
                  <a:cubicBezTo>
                    <a:pt x="163" y="184"/>
                    <a:pt x="153" y="193"/>
                    <a:pt x="140" y="198"/>
                  </a:cubicBezTo>
                  <a:cubicBezTo>
                    <a:pt x="128" y="204"/>
                    <a:pt x="112" y="207"/>
                    <a:pt x="92" y="207"/>
                  </a:cubicBezTo>
                  <a:cubicBezTo>
                    <a:pt x="58" y="207"/>
                    <a:pt x="35" y="200"/>
                    <a:pt x="22" y="187"/>
                  </a:cubicBezTo>
                  <a:cubicBezTo>
                    <a:pt x="9" y="174"/>
                    <a:pt x="1" y="157"/>
                    <a:pt x="0" y="13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8" tIns="45674" rIns="91348" bIns="45674" numCol="1" anchor="t" anchorCtr="0" compatLnSpc="1">
              <a:prstTxWarp prst="textNoShape">
                <a:avLst/>
              </a:prstTxWarp>
            </a:bodyPr>
            <a:lstStyle/>
            <a:p>
              <a:pPr defTabSz="913451"/>
              <a:endParaRPr lang="zh-CN" altLang="en-US" sz="1798" dirty="0">
                <a:solidFill>
                  <a:prstClr val="black"/>
                </a:solidFill>
                <a:latin typeface="微软雅黑" panose="020B0503020204020204" pitchFamily="34" charset="-122"/>
                <a:ea typeface="微软雅黑" panose="020B0503020204020204" pitchFamily="34" charset="-122"/>
              </a:endParaRPr>
            </a:p>
          </p:txBody>
        </p:sp>
      </p:grpSp>
      <p:sp>
        <p:nvSpPr>
          <p:cNvPr id="18" name="矩形 17">
            <a:extLst>
              <a:ext uri="{FF2B5EF4-FFF2-40B4-BE49-F238E27FC236}">
                <a16:creationId xmlns="" xmlns:a16="http://schemas.microsoft.com/office/drawing/2014/main" id="{7E09DB60-4275-4170-83DA-F855D077D3E4}"/>
              </a:ext>
            </a:extLst>
          </p:cNvPr>
          <p:cNvSpPr/>
          <p:nvPr/>
        </p:nvSpPr>
        <p:spPr>
          <a:xfrm>
            <a:off x="-5120" y="6673194"/>
            <a:ext cx="12197120" cy="296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51" dirty="0">
              <a:solidFill>
                <a:schemeClr val="bg1">
                  <a:lumMod val="95000"/>
                </a:schemeClr>
              </a:solidFill>
              <a:ea typeface="微软雅黑" panose="020B0503020204020204" pitchFamily="34" charset="-122"/>
            </a:endParaRPr>
          </a:p>
        </p:txBody>
      </p:sp>
    </p:spTree>
    <p:custDataLst>
      <p:tags r:id="rId2"/>
    </p:custDataLst>
    <p:extLst>
      <p:ext uri="{BB962C8B-B14F-4D97-AF65-F5344CB8AC3E}">
        <p14:creationId xmlns:p14="http://schemas.microsoft.com/office/powerpoint/2010/main" val="21940542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t="20573" b="4667"/>
          <a:stretch/>
        </p:blipFill>
        <p:spPr>
          <a:xfrm>
            <a:off x="0" y="-63062"/>
            <a:ext cx="12192000" cy="5439103"/>
          </a:xfrm>
          <a:prstGeom prst="rect">
            <a:avLst/>
          </a:prstGeom>
        </p:spPr>
      </p:pic>
      <p:sp>
        <p:nvSpPr>
          <p:cNvPr id="15" name="矩形 14"/>
          <p:cNvSpPr/>
          <p:nvPr/>
        </p:nvSpPr>
        <p:spPr>
          <a:xfrm>
            <a:off x="-353648" y="-205361"/>
            <a:ext cx="12545648" cy="5581402"/>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ED60E80B-2733-4014-A59B-AD8708B56B3D}"/>
              </a:ext>
            </a:extLst>
          </p:cNvPr>
          <p:cNvSpPr/>
          <p:nvPr/>
        </p:nvSpPr>
        <p:spPr>
          <a:xfrm>
            <a:off x="3503633" y="200051"/>
            <a:ext cx="5184736" cy="1332994"/>
          </a:xfrm>
          <a:prstGeom prst="rect">
            <a:avLst/>
          </a:prstGeom>
        </p:spPr>
        <p:txBody>
          <a:bodyPr wrap="square">
            <a:spAutoFit/>
          </a:bodyPr>
          <a:lstStyle/>
          <a:p>
            <a:pPr algn="dist" defTabSz="913451" eaLnBrk="0" fontAlgn="base" hangingPunct="0">
              <a:spcBef>
                <a:spcPct val="0"/>
              </a:spcBef>
              <a:spcAft>
                <a:spcPct val="0"/>
              </a:spcAft>
              <a:defRPr/>
            </a:pPr>
            <a:r>
              <a:rPr lang="tr-TR" altLang="zh-CN" sz="8062" dirty="0">
                <a:solidFill>
                  <a:schemeClr val="bg1">
                    <a:lumMod val="85000"/>
                    <a:alpha val="50000"/>
                  </a:schemeClr>
                </a:solidFill>
                <a:latin typeface="Impact" panose="020B0806030902050204" pitchFamily="34" charset="0"/>
                <a:ea typeface="微软雅黑 Light" panose="020B0502040204020203" pitchFamily="34" charset="-122"/>
                <a:sym typeface="+mn-lt"/>
              </a:rPr>
              <a:t>CONTENTS</a:t>
            </a:r>
            <a:endParaRPr lang="en-US" altLang="zh-CN" sz="8062" dirty="0">
              <a:solidFill>
                <a:schemeClr val="bg1">
                  <a:lumMod val="85000"/>
                  <a:alpha val="50000"/>
                </a:schemeClr>
              </a:solidFill>
              <a:latin typeface="Impact" panose="020B0806030902050204" pitchFamily="34" charset="0"/>
              <a:ea typeface="微软雅黑 Light" panose="020B0502040204020203" pitchFamily="34" charset="-122"/>
              <a:sym typeface="+mn-lt"/>
            </a:endParaRPr>
          </a:p>
        </p:txBody>
      </p:sp>
      <p:sp>
        <p:nvSpPr>
          <p:cNvPr id="28" name="TextBox 20">
            <a:extLst>
              <a:ext uri="{FF2B5EF4-FFF2-40B4-BE49-F238E27FC236}">
                <a16:creationId xmlns:a16="http://schemas.microsoft.com/office/drawing/2014/main" xmlns="" id="{007F5ED4-7769-4049-8DB2-E039B4D6CC13}"/>
              </a:ext>
            </a:extLst>
          </p:cNvPr>
          <p:cNvSpPr txBox="1"/>
          <p:nvPr/>
        </p:nvSpPr>
        <p:spPr>
          <a:xfrm>
            <a:off x="2885069" y="745391"/>
            <a:ext cx="6227325" cy="1014765"/>
          </a:xfrm>
          <a:prstGeom prst="rect">
            <a:avLst/>
          </a:prstGeom>
          <a:noFill/>
        </p:spPr>
        <p:txBody>
          <a:bodyPr wrap="square" rtlCol="0">
            <a:spAutoFit/>
          </a:bodyPr>
          <a:lstStyle/>
          <a:p>
            <a:pPr algn="ctr" defTabSz="913268" eaLnBrk="0" fontAlgn="base" hangingPunct="0">
              <a:spcBef>
                <a:spcPct val="0"/>
              </a:spcBef>
              <a:spcAft>
                <a:spcPct val="0"/>
              </a:spcAft>
              <a:defRPr/>
            </a:pPr>
            <a:r>
              <a:rPr lang="zh-CN" altLang="en-US" sz="5994" b="1" spc="300" dirty="0">
                <a:ln w="19050">
                  <a:noFill/>
                  <a:bevel/>
                </a:ln>
                <a:solidFill>
                  <a:srgbClr val="000000">
                    <a:lumMod val="65000"/>
                    <a:lumOff val="35000"/>
                  </a:srgbClr>
                </a:solidFill>
                <a:latin typeface="思源黑体 CN Bold" panose="020B0800000000000000" pitchFamily="34" charset="-122"/>
                <a:ea typeface="思源黑体 CN Bold" panose="020B0800000000000000" pitchFamily="34" charset="-122"/>
                <a:cs typeface="Montserrat" charset="0"/>
              </a:rPr>
              <a:t>目  录</a:t>
            </a:r>
            <a:endParaRPr lang="en-US" sz="5994" b="1" spc="300" dirty="0">
              <a:ln w="19050">
                <a:noFill/>
                <a:bevel/>
              </a:ln>
              <a:solidFill>
                <a:srgbClr val="000000">
                  <a:lumMod val="65000"/>
                  <a:lumOff val="35000"/>
                </a:srgbClr>
              </a:solidFill>
              <a:latin typeface="思源黑体 CN Bold" panose="020B0800000000000000" pitchFamily="34" charset="-122"/>
              <a:ea typeface="思源黑体 CN Bold" panose="020B0800000000000000" pitchFamily="34" charset="-122"/>
              <a:cs typeface="Montserrat" charset="0"/>
            </a:endParaRPr>
          </a:p>
        </p:txBody>
      </p:sp>
      <p:grpSp>
        <p:nvGrpSpPr>
          <p:cNvPr id="17" name="组合 16"/>
          <p:cNvGrpSpPr/>
          <p:nvPr/>
        </p:nvGrpSpPr>
        <p:grpSpPr>
          <a:xfrm>
            <a:off x="763374" y="4309180"/>
            <a:ext cx="11153340" cy="1822735"/>
            <a:chOff x="838788" y="4337460"/>
            <a:chExt cx="11153340" cy="1822735"/>
          </a:xfrm>
        </p:grpSpPr>
        <p:sp>
          <p:nvSpPr>
            <p:cNvPr id="18" name="文本框 17">
              <a:extLst>
                <a:ext uri="{FF2B5EF4-FFF2-40B4-BE49-F238E27FC236}">
                  <a16:creationId xmlns="" xmlns:a16="http://schemas.microsoft.com/office/drawing/2014/main" id="{B304079A-587E-4E0F-B6B8-B1C2DBB365F0}"/>
                </a:ext>
              </a:extLst>
            </p:cNvPr>
            <p:cNvSpPr txBox="1">
              <a:spLocks noChangeArrowheads="1"/>
            </p:cNvSpPr>
            <p:nvPr/>
          </p:nvSpPr>
          <p:spPr bwMode="auto">
            <a:xfrm>
              <a:off x="2970482" y="5770088"/>
              <a:ext cx="2166293"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借鉴案例</a:t>
              </a:r>
              <a:endParaRPr lang="zh-CN" altLang="en-US" sz="1935" b="1" spc="300" dirty="0">
                <a:ln w="19050">
                  <a:noFill/>
                  <a:bevel/>
                </a:ln>
                <a:solidFill>
                  <a:schemeClr val="tx1">
                    <a:lumMod val="75000"/>
                    <a:lumOff val="25000"/>
                  </a:schemeClr>
                </a:solidFill>
                <a:latin typeface="微软雅黑"/>
                <a:ea typeface="微软雅黑"/>
              </a:endParaRPr>
            </a:p>
          </p:txBody>
        </p:sp>
        <p:sp>
          <p:nvSpPr>
            <p:cNvPr id="20" name="文本框 19">
              <a:extLst>
                <a:ext uri="{FF2B5EF4-FFF2-40B4-BE49-F238E27FC236}">
                  <a16:creationId xmlns="" xmlns:a16="http://schemas.microsoft.com/office/drawing/2014/main" id="{607FADCB-5E8D-4160-A005-0AD35004F6E5}"/>
                </a:ext>
              </a:extLst>
            </p:cNvPr>
            <p:cNvSpPr txBox="1">
              <a:spLocks noChangeArrowheads="1"/>
            </p:cNvSpPr>
            <p:nvPr/>
          </p:nvSpPr>
          <p:spPr bwMode="auto">
            <a:xfrm>
              <a:off x="5147328" y="5759430"/>
              <a:ext cx="2166293"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项目规划</a:t>
              </a:r>
              <a:endParaRPr lang="zh-CN" altLang="en-US" sz="1935" b="1" spc="300" dirty="0">
                <a:ln w="19050">
                  <a:noFill/>
                  <a:bevel/>
                </a:ln>
                <a:solidFill>
                  <a:schemeClr val="tx1">
                    <a:lumMod val="75000"/>
                    <a:lumOff val="25000"/>
                  </a:schemeClr>
                </a:solidFill>
                <a:latin typeface="微软雅黑"/>
                <a:ea typeface="微软雅黑"/>
              </a:endParaRPr>
            </a:p>
          </p:txBody>
        </p:sp>
        <p:sp>
          <p:nvSpPr>
            <p:cNvPr id="21" name="文本框 20">
              <a:extLst>
                <a:ext uri="{FF2B5EF4-FFF2-40B4-BE49-F238E27FC236}">
                  <a16:creationId xmlns="" xmlns:a16="http://schemas.microsoft.com/office/drawing/2014/main" id="{7D664C58-F237-4963-8144-7700D319750C}"/>
                </a:ext>
              </a:extLst>
            </p:cNvPr>
            <p:cNvSpPr txBox="1">
              <a:spLocks noChangeArrowheads="1"/>
            </p:cNvSpPr>
            <p:nvPr/>
          </p:nvSpPr>
          <p:spPr bwMode="auto">
            <a:xfrm>
              <a:off x="6791187" y="5759430"/>
              <a:ext cx="3149847"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概念意向</a:t>
              </a:r>
              <a:endParaRPr lang="zh-CN" altLang="en-US" sz="1935" b="1" spc="300" dirty="0">
                <a:ln w="19050">
                  <a:noFill/>
                  <a:bevel/>
                </a:ln>
                <a:solidFill>
                  <a:schemeClr val="tx1">
                    <a:lumMod val="75000"/>
                    <a:lumOff val="25000"/>
                  </a:schemeClr>
                </a:solidFill>
                <a:latin typeface="微软雅黑"/>
                <a:ea typeface="微软雅黑"/>
              </a:endParaRPr>
            </a:p>
          </p:txBody>
        </p:sp>
        <p:sp>
          <p:nvSpPr>
            <p:cNvPr id="22" name="文本框 21">
              <a:extLst>
                <a:ext uri="{FF2B5EF4-FFF2-40B4-BE49-F238E27FC236}">
                  <a16:creationId xmlns="" xmlns:a16="http://schemas.microsoft.com/office/drawing/2014/main" id="{051D4EFC-35A9-4EA9-A7CA-27BAC003F23C}"/>
                </a:ext>
              </a:extLst>
            </p:cNvPr>
            <p:cNvSpPr txBox="1">
              <a:spLocks noChangeArrowheads="1"/>
            </p:cNvSpPr>
            <p:nvPr/>
          </p:nvSpPr>
          <p:spPr bwMode="auto">
            <a:xfrm>
              <a:off x="838788" y="5770088"/>
              <a:ext cx="2166293"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项目定位</a:t>
              </a:r>
              <a:endParaRPr lang="zh-CN" altLang="en-US" sz="1935" b="1" spc="300" dirty="0">
                <a:ln w="19050">
                  <a:noFill/>
                  <a:bevel/>
                </a:ln>
                <a:solidFill>
                  <a:schemeClr val="tx1">
                    <a:lumMod val="75000"/>
                    <a:lumOff val="25000"/>
                  </a:schemeClr>
                </a:solidFill>
                <a:latin typeface="微软雅黑"/>
                <a:ea typeface="微软雅黑"/>
              </a:endParaRPr>
            </a:p>
          </p:txBody>
        </p:sp>
        <p:sp>
          <p:nvSpPr>
            <p:cNvPr id="23" name="TextBox 40"/>
            <p:cNvSpPr txBox="1"/>
            <p:nvPr/>
          </p:nvSpPr>
          <p:spPr>
            <a:xfrm>
              <a:off x="1355113" y="4337460"/>
              <a:ext cx="1133644"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01</a:t>
              </a:r>
            </a:p>
          </p:txBody>
        </p:sp>
        <p:sp>
          <p:nvSpPr>
            <p:cNvPr id="25" name="TextBox 41"/>
            <p:cNvSpPr txBox="1"/>
            <p:nvPr/>
          </p:nvSpPr>
          <p:spPr>
            <a:xfrm>
              <a:off x="3379156" y="4337460"/>
              <a:ext cx="1258679"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02</a:t>
              </a:r>
            </a:p>
          </p:txBody>
        </p:sp>
        <p:sp>
          <p:nvSpPr>
            <p:cNvPr id="26" name="TextBox 42"/>
            <p:cNvSpPr txBox="1"/>
            <p:nvPr/>
          </p:nvSpPr>
          <p:spPr>
            <a:xfrm>
              <a:off x="5496441" y="4337460"/>
              <a:ext cx="1287533"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03</a:t>
              </a:r>
            </a:p>
          </p:txBody>
        </p:sp>
        <p:sp>
          <p:nvSpPr>
            <p:cNvPr id="27" name="TextBox 43"/>
            <p:cNvSpPr txBox="1"/>
            <p:nvPr/>
          </p:nvSpPr>
          <p:spPr>
            <a:xfrm>
              <a:off x="7682824" y="4337460"/>
              <a:ext cx="1255473"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a:solidFill>
                    <a:schemeClr val="bg1"/>
                  </a:solidFill>
                  <a:latin typeface="Impact" panose="020B0806030902050204" pitchFamily="34" charset="0"/>
                  <a:ea typeface="微软雅黑"/>
                </a:rPr>
                <a:t>04</a:t>
              </a:r>
            </a:p>
          </p:txBody>
        </p:sp>
        <p:sp>
          <p:nvSpPr>
            <p:cNvPr id="29" name="文本框 28">
              <a:extLst>
                <a:ext uri="{FF2B5EF4-FFF2-40B4-BE49-F238E27FC236}">
                  <a16:creationId xmlns="" xmlns:a16="http://schemas.microsoft.com/office/drawing/2014/main" id="{7D664C58-F237-4963-8144-7700D319750C}"/>
                </a:ext>
              </a:extLst>
            </p:cNvPr>
            <p:cNvSpPr txBox="1">
              <a:spLocks noChangeArrowheads="1"/>
            </p:cNvSpPr>
            <p:nvPr/>
          </p:nvSpPr>
          <p:spPr bwMode="auto">
            <a:xfrm>
              <a:off x="8842281" y="5759430"/>
              <a:ext cx="3149847" cy="390107"/>
            </a:xfrm>
            <a:prstGeom prst="rect">
              <a:avLst/>
            </a:prstGeom>
            <a:noFill/>
            <a:ln>
              <a:noFill/>
            </a:ln>
          </p:spPr>
          <p:txBody>
            <a:bodyPr wrap="square">
              <a:spAutoFit/>
            </a:bodyPr>
            <a:lstStyle>
              <a:lvl1pPr/>
              <a:lvl2pPr marL="742950" indent="-285750"/>
              <a:lvl3pPr/>
              <a:lvl4pPr/>
              <a:lvl5pPr/>
              <a:lvl6pPr/>
              <a:lvl7pPr/>
              <a:lvl8pPr/>
              <a:lvl9pPr/>
            </a:lstStyle>
            <a:p>
              <a:pPr algn="ctr" defTabSz="913268" eaLnBrk="0" fontAlgn="base" hangingPunct="0">
                <a:spcBef>
                  <a:spcPct val="0"/>
                </a:spcBef>
                <a:spcAft>
                  <a:spcPct val="0"/>
                </a:spcAft>
                <a:defRPr/>
              </a:pPr>
              <a:r>
                <a:rPr lang="zh-CN" altLang="en-US" sz="1935" b="1" spc="300" dirty="0" smtClean="0">
                  <a:ln w="19050">
                    <a:noFill/>
                    <a:bevel/>
                  </a:ln>
                  <a:solidFill>
                    <a:schemeClr val="tx1">
                      <a:lumMod val="75000"/>
                      <a:lumOff val="25000"/>
                    </a:schemeClr>
                  </a:solidFill>
                  <a:latin typeface="微软雅黑"/>
                  <a:ea typeface="微软雅黑"/>
                </a:rPr>
                <a:t>造价估算</a:t>
              </a:r>
              <a:endParaRPr lang="zh-CN" altLang="en-US" sz="1935" b="1" spc="300" dirty="0">
                <a:ln w="19050">
                  <a:noFill/>
                  <a:bevel/>
                </a:ln>
                <a:solidFill>
                  <a:schemeClr val="tx1">
                    <a:lumMod val="75000"/>
                    <a:lumOff val="25000"/>
                  </a:schemeClr>
                </a:solidFill>
                <a:latin typeface="微软雅黑"/>
                <a:ea typeface="微软雅黑"/>
              </a:endParaRPr>
            </a:p>
          </p:txBody>
        </p:sp>
        <p:sp>
          <p:nvSpPr>
            <p:cNvPr id="30" name="TextBox 43"/>
            <p:cNvSpPr txBox="1"/>
            <p:nvPr/>
          </p:nvSpPr>
          <p:spPr>
            <a:xfrm>
              <a:off x="9698365" y="4337460"/>
              <a:ext cx="1293945" cy="1332994"/>
            </a:xfrm>
            <a:prstGeom prst="rect">
              <a:avLst/>
            </a:prstGeom>
            <a:noFill/>
          </p:spPr>
          <p:txBody>
            <a:bodyPr wrap="none" rtlCol="0">
              <a:spAutoFit/>
            </a:bodyPr>
            <a:lstStyle/>
            <a:p>
              <a:pPr algn="ctr" defTabSz="913451" eaLnBrk="0" fontAlgn="base" hangingPunct="0">
                <a:spcBef>
                  <a:spcPct val="0"/>
                </a:spcBef>
                <a:spcAft>
                  <a:spcPct val="0"/>
                </a:spcAft>
                <a:defRPr/>
              </a:pPr>
              <a:r>
                <a:rPr lang="en-US" sz="8062" b="1" dirty="0" smtClean="0">
                  <a:solidFill>
                    <a:schemeClr val="bg1"/>
                  </a:solidFill>
                  <a:latin typeface="Impact" panose="020B0806030902050204" pitchFamily="34" charset="0"/>
                  <a:ea typeface="微软雅黑"/>
                </a:rPr>
                <a:t>05</a:t>
              </a:r>
              <a:endParaRPr lang="en-US" sz="8062" b="1" dirty="0">
                <a:solidFill>
                  <a:schemeClr val="bg1"/>
                </a:solidFill>
                <a:latin typeface="Impact" panose="020B0806030902050204" pitchFamily="34" charset="0"/>
                <a:ea typeface="微软雅黑"/>
              </a:endParaRPr>
            </a:p>
          </p:txBody>
        </p:sp>
      </p:grpSp>
    </p:spTree>
    <p:extLst>
      <p:ext uri="{BB962C8B-B14F-4D97-AF65-F5344CB8AC3E}">
        <p14:creationId xmlns:p14="http://schemas.microsoft.com/office/powerpoint/2010/main" val="22895799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35547" y="1729317"/>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01</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2" name="矩形 1"/>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707886"/>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项目定位</a:t>
            </a:r>
          </a:p>
          <a:p>
            <a:pPr algn="dist"/>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extLst>
      <p:ext uri="{BB962C8B-B14F-4D97-AF65-F5344CB8AC3E}">
        <p14:creationId xmlns:p14="http://schemas.microsoft.com/office/powerpoint/2010/main" val="3194310428"/>
      </p:ext>
    </p:extLst>
  </p:cSld>
  <p:clrMapOvr>
    <a:masterClrMapping/>
  </p:clrMapOvr>
  <p:transition spd="med">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8201" t="397" r="21986" b="2079"/>
          <a:stretch/>
        </p:blipFill>
        <p:spPr>
          <a:xfrm>
            <a:off x="360908" y="83773"/>
            <a:ext cx="6677371" cy="6677371"/>
          </a:xfrm>
          <a:prstGeom prst="rect">
            <a:avLst/>
          </a:prstGeom>
        </p:spPr>
      </p:pic>
      <p:sp>
        <p:nvSpPr>
          <p:cNvPr id="11" name="文本框 10"/>
          <p:cNvSpPr txBox="1"/>
          <p:nvPr/>
        </p:nvSpPr>
        <p:spPr>
          <a:xfrm>
            <a:off x="8000172" y="945907"/>
            <a:ext cx="3636737" cy="707886"/>
          </a:xfrm>
          <a:prstGeom prst="rect">
            <a:avLst/>
          </a:prstGeom>
          <a:noFill/>
        </p:spPr>
        <p:txBody>
          <a:bodyPr wrap="square" rtlCol="0">
            <a:spAutoFit/>
          </a:bodyPr>
          <a:lstStyle/>
          <a:p>
            <a:pPr algn="r"/>
            <a:r>
              <a:rPr lang="zh-CN" altLang="en-US" sz="4000" b="1" dirty="0" smtClean="0">
                <a:solidFill>
                  <a:schemeClr val="tx1">
                    <a:lumMod val="75000"/>
                    <a:lumOff val="25000"/>
                  </a:schemeClr>
                </a:solidFill>
                <a:latin typeface="微软雅黑" panose="020B0503020204020204" charset="-122"/>
                <a:ea typeface="微软雅黑" panose="020B0503020204020204" charset="-122"/>
              </a:rPr>
              <a:t>商圈分析</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3" name="椭圆 2"/>
          <p:cNvSpPr/>
          <p:nvPr/>
        </p:nvSpPr>
        <p:spPr>
          <a:xfrm>
            <a:off x="1842822" y="1653793"/>
            <a:ext cx="3713542" cy="3746110"/>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8020" y="236345"/>
            <a:ext cx="6316828" cy="6372228"/>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483940" y="4086532"/>
            <a:ext cx="4167368" cy="646331"/>
            <a:chOff x="7376932" y="2471519"/>
            <a:chExt cx="4167368" cy="646331"/>
          </a:xfrm>
        </p:grpSpPr>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376932" y="2545611"/>
              <a:ext cx="232229" cy="232229"/>
            </a:xfrm>
            <a:prstGeom prst="rect">
              <a:avLst/>
            </a:prstGeom>
            <a:solidFill>
              <a:srgbClr val="FF7A3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smtClean="0">
                <a:latin typeface="华文细黑" panose="02010600040101010101" pitchFamily="2" charset="-122"/>
                <a:ea typeface="华文细黑" panose="02010600040101010101" pitchFamily="2" charset="-122"/>
                <a:cs typeface="Arial Unicode MS" panose="020B0604020202020204" pitchFamily="34" charset="-122"/>
              </a:endParaRPr>
            </a:p>
          </p:txBody>
        </p:sp>
        <p:sp>
          <p:nvSpPr>
            <p:cNvPr id="14" name="矩形 13"/>
            <p:cNvSpPr/>
            <p:nvPr/>
          </p:nvSpPr>
          <p:spPr>
            <a:xfrm>
              <a:off x="7609161" y="2471519"/>
              <a:ext cx="3935139" cy="646331"/>
            </a:xfrm>
            <a:prstGeom prst="rect">
              <a:avLst/>
            </a:prstGeom>
          </p:spPr>
          <p:txBody>
            <a:bodyPr wrap="square">
              <a:spAutoFit/>
            </a:bodyPr>
            <a:lstStyle/>
            <a:p>
              <a:pPr>
                <a:lnSpc>
                  <a:spcPct val="150000"/>
                </a:lnSpc>
              </a:pPr>
              <a:r>
                <a:rPr lang="zh-CN" altLang="en-US" sz="1200" b="1" dirty="0" smtClean="0">
                  <a:solidFill>
                    <a:schemeClr val="tx1"/>
                  </a:solidFill>
                  <a:latin typeface="微软雅黑" panose="020B0503020204020204" charset="-122"/>
                  <a:ea typeface="微软雅黑" panose="020B0503020204020204" charset="-122"/>
                  <a:cs typeface="Ebrima" panose="02000000000000000000" pitchFamily="2" charset="0"/>
                </a:rPr>
                <a:t>三公里内主要商业</a:t>
              </a:r>
            </a:p>
            <a:p>
              <a:pPr>
                <a:lnSpc>
                  <a:spcPct val="150000"/>
                </a:lnSpc>
              </a:pPr>
              <a:r>
                <a:rPr lang="zh-CN" altLang="en-US" sz="1200" dirty="0">
                  <a:latin typeface="微软雅黑" panose="020B0503020204020204" charset="-122"/>
                  <a:ea typeface="微软雅黑" panose="020B0503020204020204" charset="-122"/>
                  <a:cs typeface="Ebrima" panose="02000000000000000000" pitchFamily="2" charset="0"/>
                </a:rPr>
                <a:t>朗</a:t>
              </a:r>
              <a:r>
                <a:rPr lang="zh-CN" altLang="en-US" sz="1200" dirty="0" smtClean="0">
                  <a:latin typeface="微软雅黑" panose="020B0503020204020204" charset="-122"/>
                  <a:ea typeface="微软雅黑" panose="020B0503020204020204" charset="-122"/>
                  <a:cs typeface="Ebrima" panose="02000000000000000000" pitchFamily="2" charset="0"/>
                </a:rPr>
                <a:t>悦公园茂、正弘生活广场、高新万科广场</a:t>
              </a:r>
              <a:endParaRPr lang="en-US" altLang="zh-CN" sz="1200" dirty="0">
                <a:solidFill>
                  <a:schemeClr val="tx1"/>
                </a:solidFill>
                <a:latin typeface="微软雅黑" panose="020B0503020204020204" charset="-122"/>
                <a:ea typeface="微软雅黑" panose="020B0503020204020204" charset="-122"/>
                <a:cs typeface="Ebrima" panose="02000000000000000000" pitchFamily="2" charset="0"/>
              </a:endParaRPr>
            </a:p>
          </p:txBody>
        </p:sp>
      </p:grpSp>
      <p:grpSp>
        <p:nvGrpSpPr>
          <p:cNvPr id="15" name="组合 14"/>
          <p:cNvGrpSpPr/>
          <p:nvPr/>
        </p:nvGrpSpPr>
        <p:grpSpPr>
          <a:xfrm>
            <a:off x="7483940" y="3174283"/>
            <a:ext cx="4259977" cy="646331"/>
            <a:chOff x="7376932" y="2459886"/>
            <a:chExt cx="4259977" cy="646331"/>
          </a:xfrm>
        </p:grpSpPr>
        <p:sp>
          <p:nvSpPr>
            <p:cNvPr id="16" name="矩形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376932" y="2545611"/>
              <a:ext cx="232229" cy="232229"/>
            </a:xfrm>
            <a:prstGeom prst="rect">
              <a:avLst/>
            </a:prstGeom>
            <a:solidFill>
              <a:srgbClr val="FF7A3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smtClean="0">
                <a:latin typeface="华文细黑" panose="02010600040101010101" pitchFamily="2" charset="-122"/>
                <a:ea typeface="华文细黑" panose="02010600040101010101" pitchFamily="2" charset="-122"/>
                <a:cs typeface="Arial Unicode MS" panose="020B0604020202020204" pitchFamily="34" charset="-122"/>
              </a:endParaRPr>
            </a:p>
          </p:txBody>
        </p:sp>
        <p:sp>
          <p:nvSpPr>
            <p:cNvPr id="21" name="矩形 20"/>
            <p:cNvSpPr/>
            <p:nvPr/>
          </p:nvSpPr>
          <p:spPr>
            <a:xfrm>
              <a:off x="7609161" y="2459886"/>
              <a:ext cx="4027748" cy="646331"/>
            </a:xfrm>
            <a:prstGeom prst="rect">
              <a:avLst/>
            </a:prstGeom>
          </p:spPr>
          <p:txBody>
            <a:bodyPr wrap="square">
              <a:spAutoFit/>
            </a:bodyPr>
            <a:lstStyle/>
            <a:p>
              <a:pPr>
                <a:lnSpc>
                  <a:spcPct val="150000"/>
                </a:lnSpc>
              </a:pPr>
              <a:r>
                <a:rPr lang="zh-CN" altLang="en-US" sz="1200" b="1" dirty="0" smtClean="0">
                  <a:solidFill>
                    <a:schemeClr val="tx1"/>
                  </a:solidFill>
                  <a:latin typeface="微软雅黑" panose="020B0503020204020204" charset="-122"/>
                  <a:ea typeface="微软雅黑" panose="020B0503020204020204" charset="-122"/>
                  <a:cs typeface="Ebrima" panose="02000000000000000000" pitchFamily="2" charset="0"/>
                </a:rPr>
                <a:t>五公里内主要商业</a:t>
              </a:r>
              <a:endParaRPr lang="en-US" altLang="zh-CN" sz="1200" b="1" dirty="0" smtClean="0">
                <a:solidFill>
                  <a:schemeClr val="tx1"/>
                </a:solidFill>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200" dirty="0" smtClean="0">
                  <a:latin typeface="微软雅黑" panose="020B0503020204020204" charset="-122"/>
                  <a:ea typeface="微软雅黑" panose="020B0503020204020204" charset="-122"/>
                  <a:cs typeface="Ebrima" panose="02000000000000000000" pitchFamily="2" charset="0"/>
                </a:rPr>
                <a:t>旭鑫国际西湖购物广场</a:t>
              </a:r>
              <a:endParaRPr lang="en-US" altLang="zh-CN" sz="1200" dirty="0" smtClean="0">
                <a:latin typeface="微软雅黑" panose="020B0503020204020204" charset="-122"/>
                <a:ea typeface="微软雅黑" panose="020B0503020204020204" charset="-122"/>
                <a:cs typeface="Ebrima" panose="02000000000000000000" pitchFamily="2" charset="0"/>
              </a:endParaRPr>
            </a:p>
          </p:txBody>
        </p:sp>
      </p:grpSp>
      <p:sp>
        <p:nvSpPr>
          <p:cNvPr id="18" name="矩形 17"/>
          <p:cNvSpPr/>
          <p:nvPr/>
        </p:nvSpPr>
        <p:spPr>
          <a:xfrm>
            <a:off x="3339555" y="162775"/>
            <a:ext cx="1200954" cy="336695"/>
          </a:xfrm>
          <a:prstGeom prst="rect">
            <a:avLst/>
          </a:prstGeom>
        </p:spPr>
        <p:txBody>
          <a:bodyPr wrap="square">
            <a:spAutoFit/>
          </a:bodyPr>
          <a:lstStyle/>
          <a:p>
            <a:pPr>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cs typeface="Ebrima" panose="02000000000000000000" pitchFamily="2" charset="0"/>
              </a:rPr>
              <a:t>五公里内</a:t>
            </a:r>
            <a:endParaRPr lang="en-US" altLang="zh-CN"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endParaRPr>
          </a:p>
        </p:txBody>
      </p:sp>
      <p:sp>
        <p:nvSpPr>
          <p:cNvPr id="19" name="矩形 18"/>
          <p:cNvSpPr/>
          <p:nvPr/>
        </p:nvSpPr>
        <p:spPr>
          <a:xfrm>
            <a:off x="3339555" y="1607429"/>
            <a:ext cx="1200954" cy="336695"/>
          </a:xfrm>
          <a:prstGeom prst="rect">
            <a:avLst/>
          </a:prstGeom>
        </p:spPr>
        <p:txBody>
          <a:bodyPr wrap="square">
            <a:spAutoFit/>
          </a:bodyPr>
          <a:lstStyle/>
          <a:p>
            <a:pPr>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cs typeface="Ebrima" panose="02000000000000000000" pitchFamily="2" charset="0"/>
              </a:rPr>
              <a:t>三公里内</a:t>
            </a:r>
            <a:endParaRPr lang="en-US" altLang="zh-CN"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endParaRPr>
          </a:p>
        </p:txBody>
      </p:sp>
      <p:grpSp>
        <p:nvGrpSpPr>
          <p:cNvPr id="2" name="组合 1"/>
          <p:cNvGrpSpPr/>
          <p:nvPr/>
        </p:nvGrpSpPr>
        <p:grpSpPr>
          <a:xfrm>
            <a:off x="3494844" y="3320394"/>
            <a:ext cx="764255" cy="412907"/>
            <a:chOff x="3456192" y="3297061"/>
            <a:chExt cx="764255" cy="412907"/>
          </a:xfrm>
        </p:grpSpPr>
        <p:sp>
          <p:nvSpPr>
            <p:cNvPr id="22" name="椭圆 21"/>
            <p:cNvSpPr/>
            <p:nvPr/>
          </p:nvSpPr>
          <p:spPr>
            <a:xfrm>
              <a:off x="3498347" y="3297061"/>
              <a:ext cx="412907" cy="412907"/>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456192" y="3307571"/>
              <a:ext cx="764255" cy="369332"/>
            </a:xfrm>
            <a:prstGeom prst="rect">
              <a:avLst/>
            </a:prstGeom>
          </p:spPr>
          <p:txBody>
            <a:bodyPr wrap="square">
              <a:spAutoFit/>
            </a:bodyPr>
            <a:lstStyle/>
            <a:p>
              <a:pPr>
                <a:lnSpc>
                  <a:spcPct val="150000"/>
                </a:lnSpc>
              </a:pPr>
              <a:r>
                <a:rPr lang="zh-CN" altLang="en-US" sz="1200" b="1" dirty="0">
                  <a:latin typeface="微软雅黑" panose="020B0503020204020204" pitchFamily="34" charset="-122"/>
                  <a:ea typeface="微软雅黑" panose="020B0503020204020204" pitchFamily="34" charset="-122"/>
                  <a:cs typeface="Ebrima" panose="02000000000000000000" pitchFamily="2" charset="0"/>
                </a:rPr>
                <a:t>本案</a:t>
              </a:r>
              <a:endParaRPr lang="en-US" altLang="zh-CN" sz="1200" b="1" dirty="0">
                <a:latin typeface="微软雅黑" panose="020B0503020204020204" pitchFamily="34" charset="-122"/>
                <a:ea typeface="微软雅黑" panose="020B0503020204020204" pitchFamily="34" charset="-122"/>
                <a:cs typeface="Ebrima" panose="02000000000000000000" pitchFamily="2" charset="0"/>
              </a:endParaRPr>
            </a:p>
          </p:txBody>
        </p:sp>
      </p:grpSp>
    </p:spTree>
    <p:extLst>
      <p:ext uri="{BB962C8B-B14F-4D97-AF65-F5344CB8AC3E}">
        <p14:creationId xmlns:p14="http://schemas.microsoft.com/office/powerpoint/2010/main" val="536356642"/>
      </p:ext>
    </p:extLst>
  </p:cSld>
  <p:clrMapOvr>
    <a:masterClrMapping/>
  </p:clrMapOvr>
  <p:transition spd="med">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30058" t="3972" r="21826" b="1826"/>
          <a:stretch/>
        </p:blipFill>
        <p:spPr>
          <a:xfrm>
            <a:off x="207507" y="106141"/>
            <a:ext cx="6667451" cy="6667451"/>
          </a:xfrm>
          <a:prstGeom prst="rect">
            <a:avLst/>
          </a:prstGeom>
        </p:spPr>
      </p:pic>
      <p:sp>
        <p:nvSpPr>
          <p:cNvPr id="17" name="椭圆 16"/>
          <p:cNvSpPr/>
          <p:nvPr/>
        </p:nvSpPr>
        <p:spPr>
          <a:xfrm>
            <a:off x="390387" y="250363"/>
            <a:ext cx="6316828" cy="6372228"/>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7" name="图表 36"/>
          <p:cNvGraphicFramePr/>
          <p:nvPr>
            <p:extLst/>
          </p:nvPr>
        </p:nvGraphicFramePr>
        <p:xfrm>
          <a:off x="6971765" y="1192414"/>
          <a:ext cx="1746165" cy="1408951"/>
        </p:xfrm>
        <a:graphic>
          <a:graphicData uri="http://schemas.openxmlformats.org/drawingml/2006/chart">
            <c:chart xmlns:c="http://schemas.openxmlformats.org/drawingml/2006/chart" xmlns:r="http://schemas.openxmlformats.org/officeDocument/2006/relationships" r:id="rId3"/>
          </a:graphicData>
        </a:graphic>
      </p:graphicFrame>
      <p:sp>
        <p:nvSpPr>
          <p:cNvPr id="39" name="文本框 25"/>
          <p:cNvSpPr txBox="1">
            <a:spLocks noChangeArrowheads="1"/>
          </p:cNvSpPr>
          <p:nvPr/>
        </p:nvSpPr>
        <p:spPr bwMode="auto">
          <a:xfrm>
            <a:off x="7371485" y="1630258"/>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hangingPunct="1">
              <a:buFont typeface="Arial" panose="020B0604020202020204" pitchFamily="34" charset="0"/>
              <a:buNone/>
            </a:pPr>
            <a:r>
              <a:rPr lang="zh-CN" altLang="en-US" sz="2800" dirty="0" smtClean="0">
                <a:solidFill>
                  <a:srgbClr val="7F7F7F"/>
                </a:solidFill>
                <a:latin typeface="微软雅黑" panose="020B0503020204020204" charset="-122"/>
                <a:ea typeface="微软雅黑" panose="020B0503020204020204" charset="-122"/>
              </a:rPr>
              <a:t>娱乐</a:t>
            </a:r>
            <a:endParaRPr lang="zh-CN" altLang="en-US" sz="2800" dirty="0">
              <a:solidFill>
                <a:srgbClr val="7F7F7F"/>
              </a:solidFill>
              <a:latin typeface="微软雅黑" panose="020B0503020204020204" charset="-122"/>
              <a:ea typeface="微软雅黑" panose="020B0503020204020204" charset="-122"/>
            </a:endParaRPr>
          </a:p>
        </p:txBody>
      </p:sp>
      <p:sp>
        <p:nvSpPr>
          <p:cNvPr id="48" name="矩形 47"/>
          <p:cNvSpPr/>
          <p:nvPr/>
        </p:nvSpPr>
        <p:spPr>
          <a:xfrm>
            <a:off x="8449958" y="1500753"/>
            <a:ext cx="3164328" cy="792909"/>
          </a:xfrm>
          <a:prstGeom prst="rect">
            <a:avLst/>
          </a:prstGeom>
        </p:spPr>
        <p:txBody>
          <a:bodyPr wrap="square">
            <a:spAutoFit/>
          </a:bodyPr>
          <a:lstStyle/>
          <a:p>
            <a:pPr>
              <a:lnSpc>
                <a:spcPct val="150000"/>
              </a:lnSpc>
            </a:pPr>
            <a:r>
              <a:rPr lang="zh-CN" altLang="en-US" b="1" dirty="0">
                <a:latin typeface="微软雅黑" panose="020B0503020204020204" charset="-122"/>
                <a:ea typeface="微软雅黑" panose="020B0503020204020204" charset="-122"/>
                <a:cs typeface="Ebrima" panose="02000000000000000000" pitchFamily="2" charset="0"/>
              </a:rPr>
              <a:t>大学城活力客层</a:t>
            </a:r>
            <a:endParaRPr lang="en-US" altLang="zh-CN" b="1" dirty="0">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rPr>
              <a:t>周边大学城与居民的休闲娱乐场所</a:t>
            </a:r>
            <a:endParaRPr lang="en-US" altLang="zh-CN"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sp>
        <p:nvSpPr>
          <p:cNvPr id="49" name="矩形 48"/>
          <p:cNvSpPr/>
          <p:nvPr/>
        </p:nvSpPr>
        <p:spPr>
          <a:xfrm>
            <a:off x="8449958" y="3280700"/>
            <a:ext cx="3061028" cy="830997"/>
          </a:xfrm>
          <a:prstGeom prst="rect">
            <a:avLst/>
          </a:prstGeom>
        </p:spPr>
        <p:txBody>
          <a:bodyPr wrap="square">
            <a:spAutoFit/>
          </a:bodyPr>
          <a:lstStyle/>
          <a:p>
            <a:pPr>
              <a:lnSpc>
                <a:spcPct val="150000"/>
              </a:lnSpc>
            </a:pPr>
            <a:r>
              <a:rPr lang="zh-CN" altLang="en-US" b="1" dirty="0" smtClean="0">
                <a:latin typeface="微软雅黑" panose="020B0503020204020204" charset="-122"/>
                <a:ea typeface="微软雅黑" panose="020B0503020204020204" charset="-122"/>
                <a:cs typeface="Ebrima" panose="02000000000000000000" pitchFamily="2" charset="0"/>
              </a:rPr>
              <a:t>互动交流平台</a:t>
            </a:r>
            <a:endParaRPr lang="en-US" altLang="zh-CN" b="1" dirty="0" smtClean="0">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rPr>
              <a:t>周边学生互动体验交流的社交场所</a:t>
            </a:r>
            <a:endParaRPr lang="en-US" altLang="zh-CN"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sp>
        <p:nvSpPr>
          <p:cNvPr id="50" name="矩形 49"/>
          <p:cNvSpPr/>
          <p:nvPr/>
        </p:nvSpPr>
        <p:spPr>
          <a:xfrm>
            <a:off x="8449958" y="5060647"/>
            <a:ext cx="2871722" cy="830997"/>
          </a:xfrm>
          <a:prstGeom prst="rect">
            <a:avLst/>
          </a:prstGeom>
        </p:spPr>
        <p:txBody>
          <a:bodyPr wrap="square">
            <a:spAutoFit/>
          </a:bodyPr>
          <a:lstStyle/>
          <a:p>
            <a:pPr>
              <a:lnSpc>
                <a:spcPct val="150000"/>
              </a:lnSpc>
            </a:pPr>
            <a:r>
              <a:rPr lang="zh-CN" altLang="en-US" b="1" dirty="0" smtClean="0">
                <a:latin typeface="微软雅黑" panose="020B0503020204020204" charset="-122"/>
                <a:ea typeface="微软雅黑" panose="020B0503020204020204" charset="-122"/>
                <a:cs typeface="Ebrima" panose="02000000000000000000" pitchFamily="2" charset="0"/>
              </a:rPr>
              <a:t>商务办公休闲配套</a:t>
            </a:r>
            <a:endParaRPr lang="en-US" altLang="zh-CN" b="1" dirty="0" smtClean="0">
              <a:latin typeface="微软雅黑" panose="020B0503020204020204" charset="-122"/>
              <a:ea typeface="微软雅黑" panose="020B0503020204020204" charset="-122"/>
              <a:cs typeface="Ebrima" panose="02000000000000000000" pitchFamily="2" charset="0"/>
            </a:endParaRPr>
          </a:p>
          <a:p>
            <a:pPr>
              <a:lnSpc>
                <a:spcPct val="150000"/>
              </a:lnSpc>
            </a:pPr>
            <a:r>
              <a:rPr lang="zh-CN" altLang="en-US"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rPr>
              <a:t>周边产业园区配套休闲商业</a:t>
            </a:r>
            <a:endParaRPr lang="en-US" altLang="zh-CN" sz="1400"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sp>
        <p:nvSpPr>
          <p:cNvPr id="18" name="矩形 17"/>
          <p:cNvSpPr/>
          <p:nvPr/>
        </p:nvSpPr>
        <p:spPr>
          <a:xfrm>
            <a:off x="8449958" y="1171350"/>
            <a:ext cx="2465967" cy="458908"/>
          </a:xfrm>
          <a:prstGeom prst="rect">
            <a:avLst/>
          </a:prstGeom>
        </p:spPr>
        <p:txBody>
          <a:bodyPr wrap="square">
            <a:spAutoFit/>
          </a:bodyPr>
          <a:lstStyle/>
          <a:p>
            <a:pPr>
              <a:lnSpc>
                <a:spcPct val="150000"/>
              </a:lnSpc>
            </a:pPr>
            <a:r>
              <a:rPr lang="zh-CN" altLang="en-US" b="1" dirty="0">
                <a:latin typeface="微软雅黑" panose="020B0503020204020204" charset="-122"/>
                <a:ea typeface="微软雅黑" panose="020B0503020204020204" charset="-122"/>
                <a:cs typeface="Ebrima" panose="02000000000000000000" pitchFamily="2" charset="0"/>
              </a:rPr>
              <a:t>一</a:t>
            </a:r>
            <a:r>
              <a:rPr lang="zh-CN" altLang="en-US" b="1" dirty="0" smtClean="0">
                <a:latin typeface="微软雅黑" panose="020B0503020204020204" charset="-122"/>
                <a:ea typeface="微软雅黑" panose="020B0503020204020204" charset="-122"/>
                <a:cs typeface="Ebrima" panose="02000000000000000000" pitchFamily="2" charset="0"/>
              </a:rPr>
              <a:t>公里生活圈</a:t>
            </a:r>
            <a:endParaRPr lang="en-US" altLang="zh-CN" dirty="0" smtClean="0">
              <a:solidFill>
                <a:schemeClr val="bg2">
                  <a:lumMod val="50000"/>
                </a:schemeClr>
              </a:solidFill>
              <a:latin typeface="微软雅黑" panose="020B0503020204020204" charset="-122"/>
              <a:ea typeface="微软雅黑" panose="020B0503020204020204" charset="-122"/>
              <a:cs typeface="Ebrima" panose="02000000000000000000" pitchFamily="2" charset="0"/>
            </a:endParaRPr>
          </a:p>
        </p:txBody>
      </p:sp>
      <p:graphicFrame>
        <p:nvGraphicFramePr>
          <p:cNvPr id="19" name="图表 18"/>
          <p:cNvGraphicFramePr/>
          <p:nvPr>
            <p:extLst/>
          </p:nvPr>
        </p:nvGraphicFramePr>
        <p:xfrm>
          <a:off x="6971765" y="2991723"/>
          <a:ext cx="1746165" cy="14089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图表 20"/>
          <p:cNvGraphicFramePr/>
          <p:nvPr>
            <p:extLst/>
          </p:nvPr>
        </p:nvGraphicFramePr>
        <p:xfrm>
          <a:off x="6971765" y="4766828"/>
          <a:ext cx="1746165" cy="1408951"/>
        </p:xfrm>
        <a:graphic>
          <a:graphicData uri="http://schemas.openxmlformats.org/drawingml/2006/chart">
            <c:chart xmlns:c="http://schemas.openxmlformats.org/drawingml/2006/chart" xmlns:r="http://schemas.openxmlformats.org/officeDocument/2006/relationships" r:id="rId5"/>
          </a:graphicData>
        </a:graphic>
      </p:graphicFrame>
      <p:sp>
        <p:nvSpPr>
          <p:cNvPr id="22" name="文本框 25"/>
          <p:cNvSpPr txBox="1">
            <a:spLocks noChangeArrowheads="1"/>
          </p:cNvSpPr>
          <p:nvPr/>
        </p:nvSpPr>
        <p:spPr bwMode="auto">
          <a:xfrm>
            <a:off x="7371484" y="3434589"/>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hangingPunct="1">
              <a:buFont typeface="Arial" panose="020B0604020202020204" pitchFamily="34" charset="0"/>
              <a:buNone/>
            </a:pPr>
            <a:r>
              <a:rPr lang="zh-CN" altLang="en-US" sz="2800" dirty="0" smtClean="0">
                <a:solidFill>
                  <a:srgbClr val="7F7F7F"/>
                </a:solidFill>
                <a:latin typeface="微软雅黑" panose="020B0503020204020204" charset="-122"/>
                <a:ea typeface="微软雅黑" panose="020B0503020204020204" charset="-122"/>
              </a:rPr>
              <a:t>社交</a:t>
            </a:r>
            <a:endParaRPr lang="zh-CN" altLang="en-US" sz="2800" dirty="0">
              <a:solidFill>
                <a:srgbClr val="7F7F7F"/>
              </a:solidFill>
              <a:latin typeface="微软雅黑" panose="020B0503020204020204" charset="-122"/>
              <a:ea typeface="微软雅黑" panose="020B0503020204020204" charset="-122"/>
            </a:endParaRPr>
          </a:p>
        </p:txBody>
      </p:sp>
      <p:sp>
        <p:nvSpPr>
          <p:cNvPr id="23" name="文本框 25"/>
          <p:cNvSpPr txBox="1">
            <a:spLocks noChangeArrowheads="1"/>
          </p:cNvSpPr>
          <p:nvPr/>
        </p:nvSpPr>
        <p:spPr bwMode="auto">
          <a:xfrm>
            <a:off x="7371484" y="5214536"/>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hangingPunct="1">
              <a:buFont typeface="Arial" panose="020B0604020202020204" pitchFamily="34" charset="0"/>
              <a:buNone/>
            </a:pPr>
            <a:r>
              <a:rPr lang="zh-CN" altLang="en-US" sz="2800" dirty="0" smtClean="0">
                <a:solidFill>
                  <a:srgbClr val="7F7F7F"/>
                </a:solidFill>
                <a:latin typeface="微软雅黑" panose="020B0503020204020204" charset="-122"/>
                <a:ea typeface="微软雅黑" panose="020B0503020204020204" charset="-122"/>
              </a:rPr>
              <a:t>商务</a:t>
            </a:r>
            <a:endParaRPr lang="zh-CN" altLang="en-US" sz="2800" dirty="0">
              <a:solidFill>
                <a:srgbClr val="7F7F7F"/>
              </a:solidFill>
              <a:latin typeface="微软雅黑" panose="020B0503020204020204" charset="-122"/>
              <a:ea typeface="微软雅黑" panose="020B0503020204020204" charset="-122"/>
            </a:endParaRPr>
          </a:p>
        </p:txBody>
      </p:sp>
      <p:sp>
        <p:nvSpPr>
          <p:cNvPr id="16" name="矩形 15"/>
          <p:cNvSpPr/>
          <p:nvPr/>
        </p:nvSpPr>
        <p:spPr>
          <a:xfrm>
            <a:off x="3198784" y="221792"/>
            <a:ext cx="1200954" cy="369332"/>
          </a:xfrm>
          <a:prstGeom prst="rect">
            <a:avLst/>
          </a:prstGeom>
        </p:spPr>
        <p:txBody>
          <a:bodyPr wrap="square">
            <a:spAutoFit/>
          </a:bodyPr>
          <a:lstStyle/>
          <a:p>
            <a:pPr>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cs typeface="Ebrima" panose="02000000000000000000" pitchFamily="2" charset="0"/>
              </a:rPr>
              <a:t>一公里内</a:t>
            </a:r>
            <a:endParaRPr lang="en-US" altLang="zh-CN" sz="1200" b="1" dirty="0">
              <a:solidFill>
                <a:srgbClr val="C00000"/>
              </a:solidFill>
              <a:latin typeface="微软雅黑" panose="020B0503020204020204" pitchFamily="34" charset="-122"/>
              <a:ea typeface="微软雅黑" panose="020B0503020204020204" pitchFamily="34" charset="-122"/>
              <a:cs typeface="Ebrima" panose="02000000000000000000" pitchFamily="2" charset="0"/>
            </a:endParaRPr>
          </a:p>
        </p:txBody>
      </p:sp>
      <p:grpSp>
        <p:nvGrpSpPr>
          <p:cNvPr id="24" name="组合 23"/>
          <p:cNvGrpSpPr/>
          <p:nvPr/>
        </p:nvGrpSpPr>
        <p:grpSpPr>
          <a:xfrm>
            <a:off x="3284638" y="3454428"/>
            <a:ext cx="764255" cy="412907"/>
            <a:chOff x="3456192" y="3297061"/>
            <a:chExt cx="764255" cy="412907"/>
          </a:xfrm>
        </p:grpSpPr>
        <p:sp>
          <p:nvSpPr>
            <p:cNvPr id="25" name="椭圆 24"/>
            <p:cNvSpPr/>
            <p:nvPr/>
          </p:nvSpPr>
          <p:spPr>
            <a:xfrm>
              <a:off x="3498347" y="3297061"/>
              <a:ext cx="412907" cy="412907"/>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456192" y="3307571"/>
              <a:ext cx="764255" cy="369332"/>
            </a:xfrm>
            <a:prstGeom prst="rect">
              <a:avLst/>
            </a:prstGeom>
          </p:spPr>
          <p:txBody>
            <a:bodyPr wrap="square">
              <a:spAutoFit/>
            </a:bodyPr>
            <a:lstStyle/>
            <a:p>
              <a:pPr>
                <a:lnSpc>
                  <a:spcPct val="150000"/>
                </a:lnSpc>
              </a:pPr>
              <a:r>
                <a:rPr lang="zh-CN" altLang="en-US" sz="1200" b="1" dirty="0">
                  <a:latin typeface="微软雅黑" panose="020B0503020204020204" pitchFamily="34" charset="-122"/>
                  <a:ea typeface="微软雅黑" panose="020B0503020204020204" pitchFamily="34" charset="-122"/>
                  <a:cs typeface="Ebrima" panose="02000000000000000000" pitchFamily="2" charset="0"/>
                </a:rPr>
                <a:t>本案</a:t>
              </a:r>
              <a:endParaRPr lang="en-US" altLang="zh-CN" sz="1200" b="1" dirty="0">
                <a:latin typeface="微软雅黑" panose="020B0503020204020204" pitchFamily="34" charset="-122"/>
                <a:ea typeface="微软雅黑" panose="020B0503020204020204" pitchFamily="34" charset="-122"/>
                <a:cs typeface="Ebrima" panose="02000000000000000000" pitchFamily="2" charset="0"/>
              </a:endParaRPr>
            </a:p>
          </p:txBody>
        </p:sp>
      </p:grpSp>
    </p:spTree>
    <p:extLst>
      <p:ext uri="{BB962C8B-B14F-4D97-AF65-F5344CB8AC3E}">
        <p14:creationId xmlns:p14="http://schemas.microsoft.com/office/powerpoint/2010/main" val="2309052414"/>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24715" y="1724066"/>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02</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400110"/>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案例分析</a:t>
            </a:r>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cSld>
  <p:clrMapOvr>
    <a:masterClrMapping/>
  </p:clrMapOvr>
  <p:transition spd="med">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24715" y="1724066"/>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02</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400110"/>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借鉴案例</a:t>
            </a:r>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extLst>
      <p:ext uri="{BB962C8B-B14F-4D97-AF65-F5344CB8AC3E}">
        <p14:creationId xmlns:p14="http://schemas.microsoft.com/office/powerpoint/2010/main" val="1779821641"/>
      </p:ext>
    </p:extLst>
  </p:cSld>
  <p:clrMapOvr>
    <a:masterClrMapping/>
  </p:clrMapOvr>
  <p:transition spd="med">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70392" y="1555532"/>
            <a:ext cx="2632422" cy="1800493"/>
          </a:xfrm>
          <a:prstGeom prst="rect">
            <a:avLst/>
          </a:prstGeom>
        </p:spPr>
        <p:txBody>
          <a:bodyPr wrap="square">
            <a:spAutoFit/>
          </a:bodyPr>
          <a:lstStyle/>
          <a:p>
            <a:pPr>
              <a:lnSpc>
                <a:spcPct val="150000"/>
              </a:lnSpc>
            </a:pPr>
            <a:r>
              <a:rPr lang="zh-CN" altLang="en-US" b="1" spc="300" dirty="0" smtClean="0">
                <a:latin typeface="微软雅黑" panose="020B0503020204020204" pitchFamily="34" charset="-122"/>
                <a:ea typeface="微软雅黑" panose="020B0503020204020204" pitchFamily="34" charset="-122"/>
                <a:cs typeface="Ebrima" panose="02000000000000000000" pitchFamily="2" charset="0"/>
              </a:rPr>
              <a:t>深圳布吉万象汇</a:t>
            </a:r>
            <a:endParaRPr lang="en-US" altLang="zh-CN" b="1" spc="300" dirty="0" smtClean="0">
              <a:latin typeface="微软雅黑" panose="020B0503020204020204" pitchFamily="34" charset="-122"/>
              <a:ea typeface="微软雅黑" panose="020B0503020204020204" pitchFamily="34" charset="-122"/>
              <a:cs typeface="Ebrima" panose="02000000000000000000" pitchFamily="2" charset="0"/>
            </a:endParaRPr>
          </a:p>
          <a:p>
            <a:pPr>
              <a:buFont typeface="Arial" panose="020B0604020202020204" pitchFamily="34" charset="0"/>
            </a:pP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万象汇坚持“年轻、潮玩”定位，在营销方面，围绕目标客群喜好深入开展音乐主题、艺术装置、明星和时尚街拍等营销活动，使项目更趋年轻化、潮流化。</a:t>
            </a:r>
          </a:p>
        </p:txBody>
      </p:sp>
      <p:pic>
        <p:nvPicPr>
          <p:cNvPr id="5" name="图片 4" descr="C:\Users\mas108\Desktop\20184271841248909x.png20184271841248909x"/>
          <p:cNvPicPr>
            <a:picLocks noChangeAspect="1"/>
          </p:cNvPicPr>
          <p:nvPr/>
        </p:nvPicPr>
        <p:blipFill rotWithShape="1">
          <a:blip r:embed="rId2"/>
          <a:srcRect r="734" b="28482"/>
          <a:stretch/>
        </p:blipFill>
        <p:spPr>
          <a:xfrm>
            <a:off x="0" y="1694719"/>
            <a:ext cx="9139164" cy="4219697"/>
          </a:xfrm>
          <a:prstGeom prst="rect">
            <a:avLst/>
          </a:prstGeom>
          <a:noFill/>
          <a:ln w="9525">
            <a:noFill/>
          </a:ln>
        </p:spPr>
      </p:pic>
    </p:spTree>
    <p:extLst>
      <p:ext uri="{BB962C8B-B14F-4D97-AF65-F5344CB8AC3E}">
        <p14:creationId xmlns:p14="http://schemas.microsoft.com/office/powerpoint/2010/main" val="611041387"/>
      </p:ext>
    </p:extLst>
  </p:cSld>
  <p:clrMapOvr>
    <a:masterClrMapping/>
  </p:clrMapOvr>
  <p:transition spd="med">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08629" y="107005"/>
            <a:ext cx="9550937" cy="6616408"/>
            <a:chOff x="2624909" y="446437"/>
            <a:chExt cx="8829391" cy="6073111"/>
          </a:xfrm>
        </p:grpSpPr>
        <p:pic>
          <p:nvPicPr>
            <p:cNvPr id="9" name="图片 8" descr="C:\Users\mas108\Desktop\20191115172823790877x.jpg20191115172823790877x"/>
            <p:cNvPicPr>
              <a:picLocks noChangeAspect="1"/>
            </p:cNvPicPr>
            <p:nvPr/>
          </p:nvPicPr>
          <p:blipFill>
            <a:blip r:embed="rId2"/>
            <a:srcRect l="3276" t="1634" r="3822" b="54039"/>
            <a:stretch>
              <a:fillRect/>
            </a:stretch>
          </p:blipFill>
          <p:spPr>
            <a:xfrm>
              <a:off x="6506212" y="446437"/>
              <a:ext cx="4948088" cy="3155311"/>
            </a:xfrm>
            <a:prstGeom prst="rect">
              <a:avLst/>
            </a:prstGeom>
            <a:noFill/>
            <a:ln w="9525">
              <a:noFill/>
            </a:ln>
          </p:spPr>
        </p:pic>
        <p:pic>
          <p:nvPicPr>
            <p:cNvPr id="10" name="图片 9" descr="C:\Users\mas108\Desktop\20193811251968477x.jpg20193811251968477x"/>
            <p:cNvPicPr>
              <a:picLocks noChangeAspect="1"/>
            </p:cNvPicPr>
            <p:nvPr/>
          </p:nvPicPr>
          <p:blipFill>
            <a:blip r:embed="rId3" cstate="print"/>
            <a:srcRect t="11626" b="2424"/>
            <a:stretch>
              <a:fillRect/>
            </a:stretch>
          </p:blipFill>
          <p:spPr>
            <a:xfrm>
              <a:off x="6506212" y="3683504"/>
              <a:ext cx="4948088" cy="2835626"/>
            </a:xfrm>
            <a:prstGeom prst="rect">
              <a:avLst/>
            </a:prstGeom>
            <a:noFill/>
            <a:ln w="9525">
              <a:noFill/>
            </a:ln>
          </p:spPr>
        </p:pic>
        <p:pic>
          <p:nvPicPr>
            <p:cNvPr id="13" name="图片 12" descr="微信图片_20200903195804"/>
            <p:cNvPicPr>
              <a:picLocks noChangeAspect="1"/>
            </p:cNvPicPr>
            <p:nvPr/>
          </p:nvPicPr>
          <p:blipFill>
            <a:blip r:embed="rId4"/>
            <a:srcRect t="7969" b="8077"/>
            <a:stretch>
              <a:fillRect/>
            </a:stretch>
          </p:blipFill>
          <p:spPr>
            <a:xfrm>
              <a:off x="2624909" y="446437"/>
              <a:ext cx="3828281" cy="6073111"/>
            </a:xfrm>
            <a:prstGeom prst="rect">
              <a:avLst/>
            </a:prstGeom>
          </p:spPr>
        </p:pic>
      </p:grpSp>
    </p:spTree>
    <p:extLst>
      <p:ext uri="{BB962C8B-B14F-4D97-AF65-F5344CB8AC3E}">
        <p14:creationId xmlns:p14="http://schemas.microsoft.com/office/powerpoint/2010/main" val="1955735328"/>
      </p:ext>
    </p:extLst>
  </p:cSld>
  <p:clrMapOvr>
    <a:masterClrMapping/>
  </p:clrMapOvr>
  <p:transition spd="med">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22387" b="17695"/>
          <a:stretch/>
        </p:blipFill>
        <p:spPr>
          <a:xfrm>
            <a:off x="0" y="1305272"/>
            <a:ext cx="12192000" cy="5187913"/>
          </a:xfrm>
          <a:prstGeom prst="rect">
            <a:avLst/>
          </a:prstGeom>
        </p:spPr>
      </p:pic>
      <p:sp>
        <p:nvSpPr>
          <p:cNvPr id="9" name="矩形 8"/>
          <p:cNvSpPr/>
          <p:nvPr/>
        </p:nvSpPr>
        <p:spPr>
          <a:xfrm>
            <a:off x="8159043" y="435433"/>
            <a:ext cx="4378826" cy="830997"/>
          </a:xfrm>
          <a:prstGeom prst="rect">
            <a:avLst/>
          </a:prstGeom>
        </p:spPr>
        <p:txBody>
          <a:bodyPr wrap="square">
            <a:spAutoFit/>
          </a:bodyPr>
          <a:lstStyle/>
          <a:p>
            <a:pPr>
              <a:lnSpc>
                <a:spcPct val="150000"/>
              </a:lnSpc>
            </a:pPr>
            <a:r>
              <a:rPr lang="en-US" altLang="zh-CN" sz="3200" b="1" spc="300" dirty="0" smtClean="0">
                <a:latin typeface="微软雅黑" panose="020B0503020204020204" pitchFamily="34" charset="-122"/>
                <a:ea typeface="微软雅黑" panose="020B0503020204020204" pitchFamily="34" charset="-122"/>
                <a:cs typeface="Ebrima" panose="02000000000000000000" pitchFamily="2" charset="0"/>
              </a:rPr>
              <a:t>Siam</a:t>
            </a:r>
            <a:r>
              <a:rPr lang="zh-CN" altLang="en-US" sz="3200" b="1" spc="300" dirty="0" smtClean="0">
                <a:latin typeface="微软雅黑" panose="020B0503020204020204" pitchFamily="34" charset="-122"/>
                <a:ea typeface="微软雅黑" panose="020B0503020204020204" pitchFamily="34" charset="-122"/>
                <a:cs typeface="Ebrima" panose="02000000000000000000" pitchFamily="2" charset="0"/>
              </a:rPr>
              <a:t> </a:t>
            </a:r>
            <a:r>
              <a:rPr lang="en-US" altLang="zh-CN" sz="3200" b="1" spc="300" dirty="0" smtClean="0">
                <a:latin typeface="微软雅黑" panose="020B0503020204020204" pitchFamily="34" charset="-122"/>
                <a:ea typeface="微软雅黑" panose="020B0503020204020204" pitchFamily="34" charset="-122"/>
                <a:cs typeface="Ebrima" panose="02000000000000000000" pitchFamily="2" charset="0"/>
              </a:rPr>
              <a:t>Discovery</a:t>
            </a:r>
          </a:p>
        </p:txBody>
      </p:sp>
    </p:spTree>
    <p:extLst>
      <p:ext uri="{BB962C8B-B14F-4D97-AF65-F5344CB8AC3E}">
        <p14:creationId xmlns:p14="http://schemas.microsoft.com/office/powerpoint/2010/main" val="3927258890"/>
      </p:ext>
    </p:extLst>
  </p:cSld>
  <p:clrMapOvr>
    <a:masterClrMapping/>
  </p:clrMapOvr>
  <p:transition spd="med">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1893" b="17037"/>
          <a:stretch/>
        </p:blipFill>
        <p:spPr>
          <a:xfrm>
            <a:off x="1" y="1003738"/>
            <a:ext cx="12192000" cy="5287679"/>
          </a:xfrm>
          <a:prstGeom prst="rect">
            <a:avLst/>
          </a:prstGeom>
        </p:spPr>
      </p:pic>
    </p:spTree>
    <p:extLst>
      <p:ext uri="{BB962C8B-B14F-4D97-AF65-F5344CB8AC3E}">
        <p14:creationId xmlns:p14="http://schemas.microsoft.com/office/powerpoint/2010/main" val="592886649"/>
      </p:ext>
    </p:extLst>
  </p:cSld>
  <p:clrMapOvr>
    <a:masterClrMapping/>
  </p:clrMapOvr>
  <p:transition spd="med">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35547" y="1749195"/>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03</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707886"/>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项目规划</a:t>
            </a:r>
          </a:p>
          <a:p>
            <a:pPr algn="dist"/>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extLst>
      <p:ext uri="{BB962C8B-B14F-4D97-AF65-F5344CB8AC3E}">
        <p14:creationId xmlns:p14="http://schemas.microsoft.com/office/powerpoint/2010/main" val="1491357517"/>
      </p:ext>
    </p:extLst>
  </p:cSld>
  <p:clrMapOvr>
    <a:masterClrMapping/>
  </p:clrMapOvr>
  <p:transition spd="med">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977423" y="341225"/>
            <a:ext cx="10637547" cy="707886"/>
          </a:xfrm>
          <a:prstGeom prst="rect">
            <a:avLst/>
          </a:prstGeom>
          <a:noFill/>
        </p:spPr>
        <p:txBody>
          <a:bodyPr wrap="square" rtlCol="0">
            <a:spAutoFit/>
          </a:bodyPr>
          <a:lstStyle/>
          <a:p>
            <a:pPr algn="ctr"/>
            <a:r>
              <a:rPr lang="zh-CN" altLang="en-US" sz="4000" b="1" spc="300" dirty="0" smtClean="0">
                <a:solidFill>
                  <a:schemeClr val="tx1">
                    <a:lumMod val="65000"/>
                    <a:lumOff val="35000"/>
                  </a:schemeClr>
                </a:solidFill>
                <a:latin typeface="微软雅黑" panose="020B0503020204020204" charset="-122"/>
                <a:ea typeface="微软雅黑" panose="020B0503020204020204" charset="-122"/>
                <a:sym typeface="Arial" panose="020B0604020202020204" pitchFamily="34" charset="0"/>
              </a:rPr>
              <a:t>魔幻盒般的潮流</a:t>
            </a:r>
            <a:r>
              <a:rPr lang="en-US" altLang="zh-CN" sz="4000" b="1" spc="300" dirty="0" smtClean="0">
                <a:solidFill>
                  <a:schemeClr val="tx1">
                    <a:lumMod val="65000"/>
                    <a:lumOff val="35000"/>
                  </a:schemeClr>
                </a:solidFill>
                <a:latin typeface="微软雅黑" panose="020B0503020204020204" charset="-122"/>
                <a:ea typeface="微软雅黑" panose="020B0503020204020204" charset="-122"/>
                <a:sym typeface="Arial" panose="020B0604020202020204" pitchFamily="34" charset="0"/>
              </a:rPr>
              <a:t>SHOPPING </a:t>
            </a:r>
            <a:r>
              <a:rPr lang="en-US" altLang="zh-CN" sz="4000" b="1" spc="300" dirty="0">
                <a:solidFill>
                  <a:schemeClr val="tx1">
                    <a:lumMod val="65000"/>
                    <a:lumOff val="35000"/>
                  </a:schemeClr>
                </a:solidFill>
                <a:latin typeface="微软雅黑" panose="020B0503020204020204" charset="-122"/>
                <a:ea typeface="微软雅黑" panose="020B0503020204020204" charset="-122"/>
                <a:sym typeface="Arial" panose="020B0604020202020204" pitchFamily="34" charset="0"/>
              </a:rPr>
              <a:t>MALL</a:t>
            </a:r>
            <a:endParaRPr lang="en-US" altLang="zh-CN" sz="4000" b="1" spc="300" dirty="0">
              <a:solidFill>
                <a:schemeClr val="tx1">
                  <a:lumMod val="65000"/>
                  <a:lumOff val="35000"/>
                </a:schemeClr>
              </a:solidFill>
              <a:latin typeface="微软雅黑" panose="020B0503020204020204" charset="-122"/>
              <a:ea typeface="微软雅黑" panose="020B0503020204020204" charset="-122"/>
            </a:endParaRPr>
          </a:p>
        </p:txBody>
      </p:sp>
      <p:sp>
        <p:nvSpPr>
          <p:cNvPr id="31" name="文本框 30"/>
          <p:cNvSpPr txBox="1"/>
          <p:nvPr/>
        </p:nvSpPr>
        <p:spPr>
          <a:xfrm>
            <a:off x="3209966" y="5017154"/>
            <a:ext cx="6172460" cy="1569660"/>
          </a:xfrm>
          <a:prstGeom prst="rect">
            <a:avLst/>
          </a:prstGeom>
          <a:noFill/>
        </p:spPr>
        <p:txBody>
          <a:bodyPr wrap="square" rtlCol="0">
            <a:spAutoFit/>
          </a:bodyPr>
          <a:lstStyle/>
          <a:p>
            <a:pPr algn="ct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商场集</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休闲，娱乐</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，潮流于</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一体的</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多功能时尚空间</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年轻族群的潮流圣地，网红打卡点</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空间充满好奇感，激发年轻人的探索欲</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是所有年轻活力心态的朝圣之地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1241"/>
            <a:ext cx="3845913" cy="3845913"/>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17011"/>
          <a:stretch/>
        </p:blipFill>
        <p:spPr>
          <a:xfrm>
            <a:off x="3845913" y="1171241"/>
            <a:ext cx="3626942" cy="384591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472855" y="1171241"/>
            <a:ext cx="4719144" cy="3845913"/>
          </a:xfrm>
          <a:prstGeom prst="rect">
            <a:avLst/>
          </a:prstGeom>
        </p:spPr>
      </p:pic>
    </p:spTree>
    <p:extLst>
      <p:ext uri="{BB962C8B-B14F-4D97-AF65-F5344CB8AC3E}">
        <p14:creationId xmlns:p14="http://schemas.microsoft.com/office/powerpoint/2010/main" val="4225231977"/>
      </p:ext>
    </p:extLst>
  </p:cSld>
  <p:clrMapOvr>
    <a:masterClrMapping/>
  </p:clrMapOvr>
  <p:transition spd="med">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938952" y="642116"/>
            <a:ext cx="3636737" cy="707886"/>
          </a:xfrm>
          <a:prstGeom prst="rect">
            <a:avLst/>
          </a:prstGeom>
          <a:noFill/>
        </p:spPr>
        <p:txBody>
          <a:bodyPr wrap="square" rtlCol="0">
            <a:spAutoFit/>
          </a:bodyPr>
          <a:lstStyle/>
          <a:p>
            <a:pPr algn="r"/>
            <a:r>
              <a:rPr lang="zh-CN" altLang="en-US" sz="4000" b="1" dirty="0" smtClean="0">
                <a:solidFill>
                  <a:schemeClr val="tx1">
                    <a:lumMod val="75000"/>
                    <a:lumOff val="25000"/>
                  </a:schemeClr>
                </a:solidFill>
                <a:latin typeface="微软雅黑" panose="020B0503020204020204" charset="-122"/>
                <a:ea typeface="微软雅黑" panose="020B0503020204020204" charset="-122"/>
              </a:rPr>
              <a:t>设计理念</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sp>
        <p:nvSpPr>
          <p:cNvPr id="29" name="文本框 28"/>
          <p:cNvSpPr txBox="1"/>
          <p:nvPr/>
        </p:nvSpPr>
        <p:spPr>
          <a:xfrm>
            <a:off x="506792" y="1350002"/>
            <a:ext cx="5504186" cy="1754326"/>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年轻潮流的</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魔幻盒</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活力不在于年龄，而在于一颗有强烈好奇探索未知的心，设计以魔幻盒为设计主题，每一个未知都如同一个未开启的魔幻盒，里面充满无限可能，设计通过魔幻盒的主题，将商场打造成一个能激发人们充满探索与好奇的解密之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97" y="3187336"/>
            <a:ext cx="5194679" cy="3460043"/>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8988" b="11162"/>
          <a:stretch/>
        </p:blipFill>
        <p:spPr>
          <a:xfrm>
            <a:off x="6010978" y="79833"/>
            <a:ext cx="5650190" cy="6567546"/>
          </a:xfrm>
          <a:prstGeom prst="rect">
            <a:avLst/>
          </a:prstGeom>
        </p:spPr>
      </p:pic>
    </p:spTree>
    <p:extLst>
      <p:ext uri="{BB962C8B-B14F-4D97-AF65-F5344CB8AC3E}">
        <p14:creationId xmlns:p14="http://schemas.microsoft.com/office/powerpoint/2010/main" val="1182184397"/>
      </p:ext>
    </p:extLst>
  </p:cSld>
  <p:clrMapOvr>
    <a:masterClrMapping/>
  </p:clrMapOvr>
  <p:transition spd="med">
    <p:pull/>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stretch>
            <a:fillRect/>
          </a:stretch>
        </p:blipFill>
        <p:spPr>
          <a:xfrm>
            <a:off x="6669370" y="1350002"/>
            <a:ext cx="4499626" cy="5183437"/>
          </a:xfrm>
          <a:prstGeom prst="rect">
            <a:avLst/>
          </a:prstGeom>
        </p:spPr>
      </p:pic>
      <p:pic>
        <p:nvPicPr>
          <p:cNvPr id="43" name="图片 42"/>
          <p:cNvPicPr>
            <a:picLocks noChangeAspect="1"/>
          </p:cNvPicPr>
          <p:nvPr/>
        </p:nvPicPr>
        <p:blipFill rotWithShape="1">
          <a:blip r:embed="rId3">
            <a:extLst>
              <a:ext uri="{28A0092B-C50C-407E-A947-70E740481C1C}">
                <a14:useLocalDpi xmlns:a14="http://schemas.microsoft.com/office/drawing/2010/main" val="0"/>
              </a:ext>
            </a:extLst>
          </a:blip>
          <a:srcRect l="21072" t="8887" r="11039" b="7036"/>
          <a:stretch/>
        </p:blipFill>
        <p:spPr>
          <a:xfrm>
            <a:off x="6928230" y="1578158"/>
            <a:ext cx="1889454" cy="1616827"/>
          </a:xfrm>
          <a:prstGeom prst="rect">
            <a:avLst/>
          </a:prstGeom>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812" y="2440119"/>
            <a:ext cx="2208244" cy="2208244"/>
          </a:xfrm>
          <a:prstGeom prst="rect">
            <a:avLst/>
          </a:prstGeom>
        </p:spPr>
      </p:pic>
      <p:pic>
        <p:nvPicPr>
          <p:cNvPr id="10" name="图片 9"/>
          <p:cNvPicPr>
            <a:picLocks noChangeAspect="1"/>
          </p:cNvPicPr>
          <p:nvPr/>
        </p:nvPicPr>
        <p:blipFill>
          <a:blip r:embed="rId5" cstate="print"/>
          <a:stretch>
            <a:fillRect/>
          </a:stretch>
        </p:blipFill>
        <p:spPr>
          <a:xfrm>
            <a:off x="1085683" y="1350002"/>
            <a:ext cx="4557802" cy="5183437"/>
          </a:xfrm>
          <a:prstGeom prst="rect">
            <a:avLst/>
          </a:prstGeom>
        </p:spPr>
      </p:pic>
      <p:pic>
        <p:nvPicPr>
          <p:cNvPr id="36" name="图片 35"/>
          <p:cNvPicPr>
            <a:picLocks noChangeAspect="1"/>
          </p:cNvPicPr>
          <p:nvPr/>
        </p:nvPicPr>
        <p:blipFill rotWithShape="1">
          <a:blip r:embed="rId6">
            <a:extLst>
              <a:ext uri="{28A0092B-C50C-407E-A947-70E740481C1C}">
                <a14:useLocalDpi xmlns:a14="http://schemas.microsoft.com/office/drawing/2010/main" val="0"/>
              </a:ext>
            </a:extLst>
          </a:blip>
          <a:srcRect t="25000" b="25000"/>
          <a:stretch/>
        </p:blipFill>
        <p:spPr>
          <a:xfrm>
            <a:off x="1279131" y="3007975"/>
            <a:ext cx="2155090" cy="2155090"/>
          </a:xfrm>
          <a:prstGeom prst="rect">
            <a:avLst/>
          </a:prstGeom>
          <a:effectLst>
            <a:outerShdw blurRad="50800" dist="38100" dir="8100000" algn="tr" rotWithShape="0">
              <a:prstClr val="black">
                <a:alpha val="40000"/>
              </a:prstClr>
            </a:outerShdw>
          </a:effectLst>
        </p:spPr>
      </p:pic>
      <p:sp>
        <p:nvSpPr>
          <p:cNvPr id="8" name="文本框 7"/>
          <p:cNvSpPr txBox="1"/>
          <p:nvPr/>
        </p:nvSpPr>
        <p:spPr>
          <a:xfrm>
            <a:off x="0" y="642116"/>
            <a:ext cx="2697785" cy="707886"/>
          </a:xfrm>
          <a:prstGeom prst="rect">
            <a:avLst/>
          </a:prstGeom>
          <a:noFill/>
        </p:spPr>
        <p:txBody>
          <a:bodyPr wrap="square" rtlCol="0">
            <a:spAutoFit/>
          </a:bodyPr>
          <a:lstStyle/>
          <a:p>
            <a:pPr algn="r"/>
            <a:r>
              <a:rPr lang="zh-CN" altLang="en-US" sz="4000" b="1" dirty="0" smtClean="0">
                <a:solidFill>
                  <a:schemeClr val="tx1">
                    <a:lumMod val="75000"/>
                    <a:lumOff val="25000"/>
                  </a:schemeClr>
                </a:solidFill>
                <a:latin typeface="微软雅黑" panose="020B0503020204020204" charset="-122"/>
                <a:ea typeface="微软雅黑" panose="020B0503020204020204" charset="-122"/>
              </a:rPr>
              <a:t>材料运用</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11" name="图片 10"/>
          <p:cNvPicPr>
            <a:picLocks noChangeAspect="1"/>
          </p:cNvPicPr>
          <p:nvPr/>
        </p:nvPicPr>
        <p:blipFill rotWithShape="1">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rcRect/>
          <a:stretch>
            <a:fillRect/>
          </a:stretch>
        </p:blipFill>
        <p:spPr>
          <a:xfrm>
            <a:off x="3707368" y="1442936"/>
            <a:ext cx="1814770" cy="1829007"/>
          </a:xfrm>
          <a:prstGeom prst="ellipse">
            <a:avLst/>
          </a:prstGeom>
          <a:ln w="63500" cap="rnd">
            <a:noFill/>
          </a:ln>
          <a:effectLst>
            <a:outerShdw blurRad="50800" dist="127000" dir="8100000" algn="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2" name="图片 11"/>
          <p:cNvPicPr>
            <a:picLocks noChangeAspect="1"/>
          </p:cNvPicPr>
          <p:nvPr/>
        </p:nvPicPr>
        <p:blipFill>
          <a:blip r:embed="rId9" cstate="print"/>
          <a:stretch>
            <a:fillRect/>
          </a:stretch>
        </p:blipFill>
        <p:spPr>
          <a:xfrm>
            <a:off x="3817801" y="2160587"/>
            <a:ext cx="972090" cy="717366"/>
          </a:xfrm>
          <a:prstGeom prst="rect">
            <a:avLst/>
          </a:prstGeom>
          <a:effectLst>
            <a:outerShdw blurRad="50800" dist="127000" dir="8100000" algn="tr" rotWithShape="0">
              <a:prstClr val="black">
                <a:alpha val="40000"/>
              </a:prstClr>
            </a:outerShdw>
          </a:effectLst>
        </p:spPr>
      </p:pic>
      <p:pic>
        <p:nvPicPr>
          <p:cNvPr id="14" name="图片 13"/>
          <p:cNvPicPr>
            <a:picLocks noChangeAspect="1"/>
          </p:cNvPicPr>
          <p:nvPr/>
        </p:nvPicPr>
        <p:blipFill rotWithShape="1">
          <a:blip r:embed="rId10" cstate="print">
            <a:extLst>
              <a:ext uri="{28A0092B-C50C-407E-A947-70E740481C1C}">
                <a14:useLocalDpi xmlns:a14="http://schemas.microsoft.com/office/drawing/2010/main" val="0"/>
              </a:ext>
            </a:extLst>
          </a:blip>
          <a:srcRect/>
          <a:stretch>
            <a:fillRect/>
          </a:stretch>
        </p:blipFill>
        <p:spPr>
          <a:xfrm>
            <a:off x="3789850" y="4228496"/>
            <a:ext cx="1246855" cy="1145183"/>
          </a:xfrm>
          <a:prstGeom prst="rect">
            <a:avLst/>
          </a:prstGeom>
          <a:effectLst>
            <a:outerShdw blurRad="50800" dist="127000" dir="8100000" algn="tr" rotWithShape="0">
              <a:prstClr val="black">
                <a:alpha val="40000"/>
              </a:prstClr>
            </a:outerShdw>
          </a:effectLst>
        </p:spPr>
      </p:pic>
      <p:pic>
        <p:nvPicPr>
          <p:cNvPr id="15" name="图片 14"/>
          <p:cNvPicPr>
            <a:picLocks noChangeAspect="1"/>
          </p:cNvPicPr>
          <p:nvPr/>
        </p:nvPicPr>
        <p:blipFill rotWithShape="1">
          <a:blip r:embed="rId11" cstate="print">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val="0"/>
              </a:ext>
            </a:extLst>
          </a:blip>
          <a:srcRect/>
          <a:stretch>
            <a:fillRect/>
          </a:stretch>
        </p:blipFill>
        <p:spPr>
          <a:xfrm>
            <a:off x="2257855" y="4368872"/>
            <a:ext cx="2063355" cy="1832093"/>
          </a:xfrm>
          <a:prstGeom prst="rect">
            <a:avLst/>
          </a:prstGeom>
          <a:effectLst>
            <a:outerShdw blurRad="50800" dist="127000" dir="8100000" algn="tr" rotWithShape="0">
              <a:prstClr val="black">
                <a:alpha val="40000"/>
              </a:prstClr>
            </a:outerShdw>
          </a:effectLst>
        </p:spPr>
      </p:pic>
      <p:pic>
        <p:nvPicPr>
          <p:cNvPr id="16" name="图片 15"/>
          <p:cNvPicPr>
            <a:picLocks noChangeAspect="1"/>
          </p:cNvPicPr>
          <p:nvPr/>
        </p:nvPicPr>
        <p:blipFill rotWithShape="1">
          <a:blip r:embed="rId13" cstate="print"/>
          <a:srcRect/>
          <a:stretch>
            <a:fillRect/>
          </a:stretch>
        </p:blipFill>
        <p:spPr>
          <a:xfrm>
            <a:off x="4514658" y="5260067"/>
            <a:ext cx="795194" cy="548915"/>
          </a:xfrm>
          <a:prstGeom prst="rect">
            <a:avLst/>
          </a:prstGeom>
          <a:effectLst>
            <a:outerShdw blurRad="50800" dist="127000" dir="8100000" algn="tr" rotWithShape="0">
              <a:prstClr val="black">
                <a:alpha val="40000"/>
              </a:prstClr>
            </a:outerShdw>
          </a:effectLst>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a:stretch>
            <a:fillRect/>
          </a:stretch>
        </p:blipFill>
        <p:spPr>
          <a:xfrm>
            <a:off x="4313047" y="3533385"/>
            <a:ext cx="552840" cy="770129"/>
          </a:xfrm>
          <a:prstGeom prst="rect">
            <a:avLst/>
          </a:prstGeom>
          <a:effectLst>
            <a:outerShdw blurRad="50800" dist="127000" dir="8100000" algn="tr" rotWithShape="0">
              <a:prstClr val="black">
                <a:alpha val="40000"/>
              </a:prstClr>
            </a:outerShdw>
          </a:effectLst>
        </p:spPr>
      </p:pic>
      <p:pic>
        <p:nvPicPr>
          <p:cNvPr id="18" name="图片 17"/>
          <p:cNvPicPr>
            <a:picLocks noChangeAspect="1"/>
          </p:cNvPicPr>
          <p:nvPr/>
        </p:nvPicPr>
        <p:blipFill rotWithShape="1">
          <a:blip r:embed="rId15">
            <a:extLst>
              <a:ext uri="{28A0092B-C50C-407E-A947-70E740481C1C}">
                <a14:useLocalDpi xmlns:a14="http://schemas.microsoft.com/office/drawing/2010/main" val="0"/>
              </a:ext>
            </a:extLst>
          </a:blip>
          <a:srcRect/>
          <a:stretch>
            <a:fillRect/>
          </a:stretch>
        </p:blipFill>
        <p:spPr>
          <a:xfrm>
            <a:off x="2343798" y="1974219"/>
            <a:ext cx="775956" cy="775956"/>
          </a:xfrm>
          <a:prstGeom prst="rect">
            <a:avLst/>
          </a:prstGeom>
          <a:effectLst>
            <a:outerShdw blurRad="50800" dist="38100" dir="2700000" algn="tl" rotWithShape="0">
              <a:prstClr val="black">
                <a:alpha val="40000"/>
              </a:prstClr>
            </a:outerShdw>
          </a:effectLst>
        </p:spPr>
      </p:pic>
      <p:pic>
        <p:nvPicPr>
          <p:cNvPr id="26" name="图片 9"/>
          <p:cNvPicPr/>
          <p:nvPr/>
        </p:nvPicPr>
        <p:blipFill>
          <a:blip r:embed="rId16"/>
          <a:srcRect/>
          <a:stretch>
            <a:fillRect/>
          </a:stretch>
        </p:blipFill>
        <p:spPr>
          <a:xfrm>
            <a:off x="10275071" y="4694336"/>
            <a:ext cx="867285" cy="1533997"/>
          </a:xfrm>
          <a:prstGeom prst="rect">
            <a:avLst/>
          </a:prstGeom>
          <a:ln>
            <a:noFill/>
          </a:ln>
          <a:effectLst>
            <a:outerShdw blurRad="50800" dist="37674" dir="18900000" algn="bl" rotWithShape="0">
              <a:srgbClr val="000000">
                <a:alpha val="40000"/>
              </a:srgbClr>
            </a:outerShdw>
          </a:effectLst>
        </p:spPr>
      </p:pic>
      <p:pic>
        <p:nvPicPr>
          <p:cNvPr id="20" name="Picture 3" descr="G:\远洋新光以诺城\参考图片\floor\27829ad84125506a6a60bdcc66af18fd.jpg"/>
          <p:cNvPicPr>
            <a:picLocks noChangeAspect="1" noChangeArrowheads="1"/>
          </p:cNvPicPr>
          <p:nvPr/>
        </p:nvPicPr>
        <p:blipFill>
          <a:blip r:embed="rId17" cstate="print">
            <a:extLst>
              <a:ext uri="{BEBA8EAE-BF5A-486C-A8C5-ECC9F3942E4B}">
                <a14:imgProps xmlns:a14="http://schemas.microsoft.com/office/drawing/2010/main">
                  <a14:imgLayer r:embed="rId18">
                    <a14:imgEffect>
                      <a14:colorTemperature colorTemp="8800"/>
                    </a14:imgEffect>
                  </a14:imgLayer>
                </a14:imgProps>
              </a:ext>
            </a:extLst>
          </a:blip>
          <a:srcRect/>
          <a:stretch>
            <a:fillRect/>
          </a:stretch>
        </p:blipFill>
        <p:spPr bwMode="auto">
          <a:xfrm>
            <a:off x="4065856" y="5260067"/>
            <a:ext cx="772914" cy="1085928"/>
          </a:xfrm>
          <a:prstGeom prst="rect">
            <a:avLst/>
          </a:prstGeom>
          <a:noFill/>
          <a:ln w="9525">
            <a:noFill/>
            <a:miter lim="800000"/>
            <a:headEnd/>
            <a:tailEnd/>
          </a:ln>
          <a:effectLst>
            <a:outerShdw blurRad="50800" dist="165100" dir="8100000" algn="tr" rotWithShape="0">
              <a:prstClr val="black">
                <a:alpha val="40000"/>
              </a:prstClr>
            </a:outerShdw>
          </a:effectLst>
        </p:spPr>
      </p:pic>
      <p:sp>
        <p:nvSpPr>
          <p:cNvPr id="21" name="TextBox 24"/>
          <p:cNvSpPr txBox="1"/>
          <p:nvPr/>
        </p:nvSpPr>
        <p:spPr>
          <a:xfrm>
            <a:off x="624018" y="1350002"/>
            <a:ext cx="461665" cy="1698422"/>
          </a:xfrm>
          <a:prstGeom prst="rect">
            <a:avLst/>
          </a:prstGeom>
          <a:solidFill>
            <a:srgbClr val="CCCCCC">
              <a:alpha val="80000"/>
            </a:srgbClr>
          </a:solidFill>
        </p:spPr>
        <p:txBody>
          <a:bodyPr vert="eaVert" wrap="square" rtlCol="0">
            <a:spAutoFit/>
          </a:bodyPr>
          <a:lstStyle/>
          <a:p>
            <a:r>
              <a:rPr lang="zh-CN" altLang="en-US" b="1" dirty="0" smtClean="0">
                <a:solidFill>
                  <a:schemeClr val="tx1">
                    <a:lumMod val="65000"/>
                    <a:lumOff val="35000"/>
                  </a:schemeClr>
                </a:solidFill>
              </a:rPr>
              <a:t>主中庭材料运用</a:t>
            </a:r>
            <a:endParaRPr lang="en-US" altLang="zh-CN" b="1" dirty="0" smtClean="0">
              <a:solidFill>
                <a:schemeClr val="tx1">
                  <a:lumMod val="65000"/>
                  <a:lumOff val="35000"/>
                </a:schemeClr>
              </a:solidFill>
            </a:endParaRPr>
          </a:p>
        </p:txBody>
      </p:sp>
      <p:sp>
        <p:nvSpPr>
          <p:cNvPr id="22" name="TextBox 25"/>
          <p:cNvSpPr txBox="1"/>
          <p:nvPr/>
        </p:nvSpPr>
        <p:spPr>
          <a:xfrm>
            <a:off x="6207705" y="1350002"/>
            <a:ext cx="461665" cy="1698422"/>
          </a:xfrm>
          <a:prstGeom prst="rect">
            <a:avLst/>
          </a:prstGeom>
          <a:solidFill>
            <a:srgbClr val="CCCCCC">
              <a:alpha val="80000"/>
            </a:srgbClr>
          </a:solidFill>
        </p:spPr>
        <p:txBody>
          <a:bodyPr vert="eaVert" wrap="square" rtlCol="0">
            <a:spAutoFit/>
          </a:bodyPr>
          <a:lstStyle/>
          <a:p>
            <a:r>
              <a:rPr lang="zh-CN" altLang="en-US" b="1" dirty="0" smtClean="0">
                <a:solidFill>
                  <a:schemeClr val="tx1">
                    <a:lumMod val="65000"/>
                    <a:lumOff val="35000"/>
                  </a:schemeClr>
                </a:solidFill>
              </a:rPr>
              <a:t>亮点区材料运用</a:t>
            </a:r>
            <a:endParaRPr lang="en-US" altLang="zh-CN" b="1" dirty="0" smtClean="0">
              <a:solidFill>
                <a:schemeClr val="tx1">
                  <a:lumMod val="65000"/>
                  <a:lumOff val="35000"/>
                </a:schemeClr>
              </a:solidFill>
            </a:endParaRPr>
          </a:p>
        </p:txBody>
      </p:sp>
      <p:pic>
        <p:nvPicPr>
          <p:cNvPr id="30" name="Picture 2"/>
          <p:cNvPicPr/>
          <p:nvPr/>
        </p:nvPicPr>
        <p:blipFill>
          <a:blip r:embed="rId19"/>
          <a:stretch>
            <a:fillRect/>
          </a:stretch>
        </p:blipFill>
        <p:spPr>
          <a:xfrm>
            <a:off x="6698080" y="3104101"/>
            <a:ext cx="858267" cy="858267"/>
          </a:xfrm>
          <a:prstGeom prst="rect">
            <a:avLst/>
          </a:prstGeom>
          <a:ln>
            <a:noFill/>
          </a:ln>
        </p:spPr>
      </p:pic>
      <p:pic>
        <p:nvPicPr>
          <p:cNvPr id="24" name="图片 10"/>
          <p:cNvPicPr/>
          <p:nvPr/>
        </p:nvPicPr>
        <p:blipFill>
          <a:blip r:embed="rId20"/>
          <a:srcRect/>
          <a:stretch>
            <a:fillRect/>
          </a:stretch>
        </p:blipFill>
        <p:spPr>
          <a:xfrm>
            <a:off x="9198872" y="1423639"/>
            <a:ext cx="1835013" cy="1835013"/>
          </a:xfrm>
          <a:prstGeom prst="ellipse">
            <a:avLst/>
          </a:prstGeom>
          <a:ln>
            <a:noFill/>
          </a:ln>
          <a:effectLst>
            <a:outerShdw blurRad="50800" dist="37674" dir="2700000" algn="tl" rotWithShape="0">
              <a:srgbClr val="000000">
                <a:alpha val="40000"/>
              </a:srgbClr>
            </a:outerShdw>
          </a:effectLst>
        </p:spPr>
      </p:pic>
      <p:pic>
        <p:nvPicPr>
          <p:cNvPr id="32" name="Picture 3"/>
          <p:cNvPicPr/>
          <p:nvPr/>
        </p:nvPicPr>
        <p:blipFill>
          <a:blip r:embed="rId21"/>
          <a:srcRect/>
          <a:stretch>
            <a:fillRect/>
          </a:stretch>
        </p:blipFill>
        <p:spPr>
          <a:xfrm>
            <a:off x="8250424" y="1534032"/>
            <a:ext cx="705272" cy="923881"/>
          </a:xfrm>
          <a:prstGeom prst="rect">
            <a:avLst/>
          </a:prstGeom>
          <a:ln>
            <a:noFill/>
          </a:ln>
        </p:spPr>
      </p:pic>
      <p:pic>
        <p:nvPicPr>
          <p:cNvPr id="33" name="Picture 4"/>
          <p:cNvPicPr/>
          <p:nvPr/>
        </p:nvPicPr>
        <p:blipFill>
          <a:blip r:embed="rId22"/>
          <a:srcRect/>
          <a:stretch>
            <a:fillRect/>
          </a:stretch>
        </p:blipFill>
        <p:spPr>
          <a:xfrm>
            <a:off x="10042677" y="3540124"/>
            <a:ext cx="705272" cy="679151"/>
          </a:xfrm>
          <a:prstGeom prst="rect">
            <a:avLst/>
          </a:prstGeom>
          <a:ln>
            <a:noFill/>
          </a:ln>
        </p:spPr>
      </p:pic>
      <p:pic>
        <p:nvPicPr>
          <p:cNvPr id="37" name="图片 36"/>
          <p:cNvPicPr>
            <a:picLocks noChangeAspect="1"/>
          </p:cNvPicPr>
          <p:nvPr/>
        </p:nvPicPr>
        <p:blipFill rotWithShape="1">
          <a:blip r:embed="rId23" cstate="print">
            <a:extLst>
              <a:ext uri="{28A0092B-C50C-407E-A947-70E740481C1C}">
                <a14:useLocalDpi xmlns:a14="http://schemas.microsoft.com/office/drawing/2010/main" val="0"/>
              </a:ext>
            </a:extLst>
          </a:blip>
          <a:srcRect t="24595" b="24595"/>
          <a:stretch/>
        </p:blipFill>
        <p:spPr>
          <a:xfrm>
            <a:off x="2257855" y="4137350"/>
            <a:ext cx="2063355" cy="2063355"/>
          </a:xfrm>
          <a:prstGeom prst="rect">
            <a:avLst/>
          </a:prstGeom>
          <a:effectLst>
            <a:outerShdw blurRad="50800" dist="38100" dir="8100000" algn="tr" rotWithShape="0">
              <a:prstClr val="black">
                <a:alpha val="40000"/>
              </a:prstClr>
            </a:outerShdw>
          </a:effectLst>
        </p:spPr>
      </p:pic>
      <p:pic>
        <p:nvPicPr>
          <p:cNvPr id="4" name="图片 3"/>
          <p:cNvPicPr>
            <a:picLocks noChangeAspect="1"/>
          </p:cNvPicPr>
          <p:nvPr/>
        </p:nvPicPr>
        <p:blipFill>
          <a:blip r:embed="rId24" cstate="print">
            <a:extLst>
              <a:ext uri="{BEBA8EAE-BF5A-486C-A8C5-ECC9F3942E4B}">
                <a14:imgProps xmlns:a14="http://schemas.microsoft.com/office/drawing/2010/main">
                  <a14:imgLayer r:embed="rId25">
                    <a14:imgEffect>
                      <a14:brightnessContrast contrast="20000"/>
                    </a14:imgEffect>
                  </a14:imgLayer>
                </a14:imgProps>
              </a:ext>
              <a:ext uri="{28A0092B-C50C-407E-A947-70E740481C1C}">
                <a14:useLocalDpi xmlns:a14="http://schemas.microsoft.com/office/drawing/2010/main" val="0"/>
              </a:ext>
            </a:extLst>
          </a:blip>
          <a:stretch>
            <a:fillRect/>
          </a:stretch>
        </p:blipFill>
        <p:spPr>
          <a:xfrm flipV="1">
            <a:off x="1152195" y="4728118"/>
            <a:ext cx="1612812" cy="1612812"/>
          </a:xfrm>
          <a:prstGeom prst="rect">
            <a:avLst/>
          </a:prstGeom>
          <a:effectLst>
            <a:outerShdw blurRad="50800" dist="38100" dir="10800000" algn="r" rotWithShape="0">
              <a:prstClr val="black">
                <a:alpha val="40000"/>
              </a:prstClr>
            </a:outerShdw>
          </a:effectLst>
        </p:spPr>
      </p:pic>
      <p:pic>
        <p:nvPicPr>
          <p:cNvPr id="38" name="图片 37"/>
          <p:cNvPicPr>
            <a:picLocks noChangeAspect="1"/>
          </p:cNvPicPr>
          <p:nvPr/>
        </p:nvPicPr>
        <p:blipFill rotWithShape="1">
          <a:blip r:embed="rId26" cstate="print">
            <a:extLst>
              <a:ext uri="{28A0092B-C50C-407E-A947-70E740481C1C}">
                <a14:useLocalDpi xmlns:a14="http://schemas.microsoft.com/office/drawing/2010/main" val="0"/>
              </a:ext>
            </a:extLst>
          </a:blip>
          <a:srcRect t="14259" b="14259"/>
          <a:stretch/>
        </p:blipFill>
        <p:spPr>
          <a:xfrm>
            <a:off x="3696014" y="1439289"/>
            <a:ext cx="1842886" cy="1842886"/>
          </a:xfrm>
          <a:prstGeom prst="ellipse">
            <a:avLst/>
          </a:prstGeom>
          <a:ln>
            <a:solidFill>
              <a:schemeClr val="tx1">
                <a:lumMod val="50000"/>
                <a:lumOff val="50000"/>
              </a:schemeClr>
            </a:solidFill>
          </a:ln>
        </p:spPr>
      </p:pic>
      <p:pic>
        <p:nvPicPr>
          <p:cNvPr id="19" name="Picture 4" descr="G:\远洋新光以诺城\参考图片\floor\mental\15e69e90c243f89c8480dfab734094a2.jpg"/>
          <p:cNvPicPr>
            <a:picLocks noChangeAspect="1" noChangeArrowheads="1"/>
          </p:cNvPicPr>
          <p:nvPr/>
        </p:nvPicPr>
        <p:blipFill>
          <a:blip r:embed="rId27" cstate="print">
            <a:extLst>
              <a:ext uri="{BEBA8EAE-BF5A-486C-A8C5-ECC9F3942E4B}">
                <a14:imgProps xmlns:a14="http://schemas.microsoft.com/office/drawing/2010/main">
                  <a14:imgLayer r:embed="rId28">
                    <a14:imgEffect>
                      <a14:colorTemperature colorTemp="8800"/>
                    </a14:imgEffect>
                    <a14:imgEffect>
                      <a14:saturation sat="66000"/>
                    </a14:imgEffect>
                    <a14:imgEffect>
                      <a14:brightnessContrast contrast="20000"/>
                    </a14:imgEffect>
                  </a14:imgLayer>
                </a14:imgProps>
              </a:ext>
            </a:extLst>
          </a:blip>
          <a:stretch>
            <a:fillRect/>
          </a:stretch>
        </p:blipFill>
        <p:spPr bwMode="auto">
          <a:xfrm>
            <a:off x="2762211" y="2458406"/>
            <a:ext cx="1633068" cy="2064135"/>
          </a:xfrm>
          <a:prstGeom prst="rect">
            <a:avLst/>
          </a:prstGeom>
          <a:noFill/>
          <a:ln w="9525">
            <a:noFill/>
            <a:miter lim="800000"/>
            <a:headEnd/>
            <a:tailEnd/>
          </a:ln>
          <a:effectLst>
            <a:outerShdw blurRad="50800" dist="127000" dir="8100000" algn="tr" rotWithShape="0">
              <a:prstClr val="black">
                <a:alpha val="40000"/>
              </a:prstClr>
            </a:outerShdw>
          </a:effectLst>
        </p:spPr>
      </p:pic>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792" y="3442682"/>
            <a:ext cx="2944671" cy="2944671"/>
          </a:xfrm>
          <a:prstGeom prst="rect">
            <a:avLst/>
          </a:prstGeom>
          <a:effectLst>
            <a:outerShdw blurRad="50800" dist="38100" dir="8100000" algn="tr" rotWithShape="0">
              <a:prstClr val="black">
                <a:alpha val="40000"/>
              </a:prstClr>
            </a:outerShdw>
          </a:effectLst>
        </p:spPr>
      </p:pic>
      <p:pic>
        <p:nvPicPr>
          <p:cNvPr id="3" name="图片 2"/>
          <p:cNvPicPr>
            <a:picLocks noChangeAspect="1"/>
          </p:cNvPicPr>
          <p:nvPr/>
        </p:nvPicPr>
        <p:blipFill rotWithShape="1">
          <a:blip r:embed="rId29" cstate="print">
            <a:extLst>
              <a:ext uri="{28A0092B-C50C-407E-A947-70E740481C1C}">
                <a14:useLocalDpi xmlns:a14="http://schemas.microsoft.com/office/drawing/2010/main" val="0"/>
              </a:ext>
            </a:extLst>
          </a:blip>
          <a:srcRect b="39879"/>
          <a:stretch/>
        </p:blipFill>
        <p:spPr>
          <a:xfrm rot="16200000">
            <a:off x="9294127" y="4270417"/>
            <a:ext cx="1461629" cy="1589238"/>
          </a:xfrm>
          <a:prstGeom prst="rect">
            <a:avLst/>
          </a:prstGeom>
        </p:spPr>
      </p:pic>
      <p:pic>
        <p:nvPicPr>
          <p:cNvPr id="42" name="图片 41"/>
          <p:cNvPicPr>
            <a:picLocks noChangeAspect="1"/>
          </p:cNvPicPr>
          <p:nvPr/>
        </p:nvPicPr>
        <p:blipFill rotWithShape="1">
          <a:blip r:embed="rId30">
            <a:extLst>
              <a:ext uri="{28A0092B-C50C-407E-A947-70E740481C1C}">
                <a14:useLocalDpi xmlns:a14="http://schemas.microsoft.com/office/drawing/2010/main" val="0"/>
              </a:ext>
            </a:extLst>
          </a:blip>
          <a:srcRect t="16667" b="16667"/>
          <a:stretch/>
        </p:blipFill>
        <p:spPr>
          <a:xfrm>
            <a:off x="7558862" y="2300188"/>
            <a:ext cx="2697330" cy="2697330"/>
          </a:xfrm>
          <a:prstGeom prst="rect">
            <a:avLst/>
          </a:prstGeom>
          <a:effectLst>
            <a:outerShdw blurRad="50800" dist="38100" dir="8100000" algn="tr" rotWithShape="0">
              <a:prstClr val="black">
                <a:alpha val="40000"/>
              </a:prstClr>
            </a:outerShdw>
          </a:effectLst>
        </p:spPr>
      </p:pic>
      <p:pic>
        <p:nvPicPr>
          <p:cNvPr id="35" name="Picture 6"/>
          <p:cNvPicPr/>
          <p:nvPr/>
        </p:nvPicPr>
        <p:blipFill>
          <a:blip r:embed="rId31">
            <a:extLst>
              <a:ext uri="{BEBA8EAE-BF5A-486C-A8C5-ECC9F3942E4B}">
                <a14:imgProps xmlns:a14="http://schemas.microsoft.com/office/drawing/2010/main">
                  <a14:imgLayer r:embed="rId32">
                    <a14:imgEffect>
                      <a14:saturation sat="0"/>
                    </a14:imgEffect>
                    <a14:imgEffect>
                      <a14:brightnessContrast bright="40000"/>
                    </a14:imgEffect>
                  </a14:imgLayer>
                </a14:imgProps>
              </a:ext>
            </a:extLst>
          </a:blip>
          <a:srcRect/>
          <a:stretch>
            <a:fillRect/>
          </a:stretch>
        </p:blipFill>
        <p:spPr>
          <a:xfrm>
            <a:off x="8003828" y="1974361"/>
            <a:ext cx="678529" cy="689723"/>
          </a:xfrm>
          <a:prstGeom prst="rect">
            <a:avLst/>
          </a:prstGeom>
          <a:ln>
            <a:noFill/>
          </a:ln>
          <a:effectLst>
            <a:outerShdw blurRad="50800" dist="38100" dir="8100000" algn="tr" rotWithShape="0">
              <a:prstClr val="black">
                <a:alpha val="40000"/>
              </a:prstClr>
            </a:outerShdw>
          </a:effectLst>
        </p:spPr>
      </p:pic>
      <p:pic>
        <p:nvPicPr>
          <p:cNvPr id="34" name="Picture 5"/>
          <p:cNvPicPr/>
          <p:nvPr/>
        </p:nvPicPr>
        <p:blipFill>
          <a:blip r:embed="rId33"/>
          <a:srcRect/>
          <a:stretch>
            <a:fillRect/>
          </a:stretch>
        </p:blipFill>
        <p:spPr>
          <a:xfrm>
            <a:off x="9736532" y="3974807"/>
            <a:ext cx="681949" cy="681949"/>
          </a:xfrm>
          <a:prstGeom prst="rect">
            <a:avLst/>
          </a:prstGeom>
          <a:ln>
            <a:no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573831037"/>
      </p:ext>
    </p:extLst>
  </p:cSld>
  <p:clrMapOvr>
    <a:masterClrMapping/>
  </p:clrMapOvr>
  <p:transition spd="med">
    <p:pull/>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877" t="3972" r="2308" b="1986"/>
          <a:stretch/>
        </p:blipFill>
        <p:spPr>
          <a:xfrm>
            <a:off x="3226810" y="534078"/>
            <a:ext cx="7942392" cy="5572283"/>
          </a:xfrm>
          <a:prstGeom prst="rect">
            <a:avLst/>
          </a:prstGeom>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1F</a:t>
            </a:r>
          </a:p>
        </p:txBody>
      </p:sp>
      <p:sp>
        <p:nvSpPr>
          <p:cNvPr id="33" name="文本框 32"/>
          <p:cNvSpPr txBox="1"/>
          <p:nvPr/>
        </p:nvSpPr>
        <p:spPr>
          <a:xfrm>
            <a:off x="296286" y="1241964"/>
            <a:ext cx="3440336" cy="1154162"/>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地坪需要修改与更换</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中庭柱体需要重新包覆</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5647617" y="3140219"/>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36" name="文本框 35"/>
          <p:cNvSpPr txBox="1"/>
          <p:nvPr/>
        </p:nvSpPr>
        <p:spPr>
          <a:xfrm>
            <a:off x="9524782" y="985664"/>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37" name="文本框 36"/>
          <p:cNvSpPr txBox="1"/>
          <p:nvPr/>
        </p:nvSpPr>
        <p:spPr>
          <a:xfrm>
            <a:off x="4215083" y="3944104"/>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39" name="文本框 38"/>
          <p:cNvSpPr txBox="1"/>
          <p:nvPr/>
        </p:nvSpPr>
        <p:spPr>
          <a:xfrm>
            <a:off x="6676546" y="1133520"/>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1196" y="3232913"/>
            <a:ext cx="4386461" cy="3258169"/>
          </a:xfrm>
          <a:prstGeom prst="rect">
            <a:avLst/>
          </a:prstGeom>
        </p:spPr>
      </p:pic>
      <p:sp>
        <p:nvSpPr>
          <p:cNvPr id="40" name="文本框 39"/>
          <p:cNvSpPr txBox="1"/>
          <p:nvPr/>
        </p:nvSpPr>
        <p:spPr>
          <a:xfrm>
            <a:off x="296286" y="2462963"/>
            <a:ext cx="2701852" cy="3739485"/>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地坪修改：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重新做地坪整体设计。</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中庭柱体改装</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：简单包覆中庭柱，使其符合空间氛围。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中庭氛围整改：</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设计将依据空间增加中庭氛围</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设计。</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所有</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后场简装：</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地面为防滑地砖，墙面乳胶漆，天花裸顶喷漆</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8240363" y="1027432"/>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42" name="文本框 41"/>
          <p:cNvSpPr txBox="1"/>
          <p:nvPr/>
        </p:nvSpPr>
        <p:spPr>
          <a:xfrm>
            <a:off x="7145773" y="985664"/>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Tree>
    <p:extLst>
      <p:ext uri="{BB962C8B-B14F-4D97-AF65-F5344CB8AC3E}">
        <p14:creationId xmlns:p14="http://schemas.microsoft.com/office/powerpoint/2010/main" val="2503856371"/>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9139164" y="1524001"/>
            <a:ext cx="2572603" cy="1800493"/>
          </a:xfrm>
          <a:prstGeom prst="rect">
            <a:avLst/>
          </a:prstGeom>
        </p:spPr>
        <p:txBody>
          <a:bodyPr wrap="square">
            <a:spAutoFit/>
          </a:bodyPr>
          <a:lstStyle/>
          <a:p>
            <a:pPr>
              <a:lnSpc>
                <a:spcPct val="150000"/>
              </a:lnSpc>
            </a:pPr>
            <a:r>
              <a:rPr lang="zh-CN" altLang="en-US" b="1" spc="300" dirty="0" smtClean="0">
                <a:latin typeface="微软雅黑" panose="020B0503020204020204" pitchFamily="34" charset="-122"/>
                <a:ea typeface="微软雅黑" panose="020B0503020204020204" pitchFamily="34" charset="-122"/>
                <a:cs typeface="Ebrima" panose="02000000000000000000" pitchFamily="2" charset="0"/>
              </a:rPr>
              <a:t>深圳布吉万象汇</a:t>
            </a:r>
            <a:endParaRPr lang="en-US" altLang="zh-CN" b="1" spc="300" dirty="0" smtClean="0">
              <a:latin typeface="微软雅黑" panose="020B0503020204020204" pitchFamily="34" charset="-122"/>
              <a:ea typeface="微软雅黑" panose="020B0503020204020204" pitchFamily="34" charset="-122"/>
              <a:cs typeface="Ebrima" panose="02000000000000000000" pitchFamily="2" charset="0"/>
            </a:endParaRPr>
          </a:p>
          <a:p>
            <a:pPr>
              <a:buFont typeface="Arial" panose="020B0604020202020204" pitchFamily="34" charset="0"/>
            </a:pP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sym typeface="Calibri" panose="020F0502020204030204" pitchFamily="34" charset="0"/>
              </a:rPr>
              <a:t>万象汇坚持“年轻、潮玩”定位，在营销方面，围绕目标客群喜好深入开展音乐主题、艺术装置、明星和时尚街拍等营销活动，使项目更趋年轻化、潮流化。</a:t>
            </a:r>
          </a:p>
        </p:txBody>
      </p:sp>
      <p:sp>
        <p:nvSpPr>
          <p:cNvPr id="6" name="文本框 5"/>
          <p:cNvSpPr txBox="1"/>
          <p:nvPr/>
        </p:nvSpPr>
        <p:spPr>
          <a:xfrm>
            <a:off x="246743" y="1202855"/>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借鉴案例</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pic>
        <p:nvPicPr>
          <p:cNvPr id="7" name="图片 6" descr="C:\Users\mas108\Desktop\20184271841248909x.png20184271841248909x"/>
          <p:cNvPicPr>
            <a:picLocks noChangeAspect="1"/>
          </p:cNvPicPr>
          <p:nvPr/>
        </p:nvPicPr>
        <p:blipFill>
          <a:blip r:embed="rId2"/>
          <a:srcRect r="2859" b="5788"/>
          <a:stretch>
            <a:fillRect/>
          </a:stretch>
        </p:blipFill>
        <p:spPr>
          <a:xfrm>
            <a:off x="345140" y="1648352"/>
            <a:ext cx="8382000" cy="5209648"/>
          </a:xfrm>
          <a:prstGeom prst="rect">
            <a:avLst/>
          </a:prstGeom>
          <a:noFill/>
          <a:ln w="9525">
            <a:noFill/>
          </a:ln>
        </p:spPr>
      </p:pic>
    </p:spTree>
    <p:extLst>
      <p:ext uri="{BB962C8B-B14F-4D97-AF65-F5344CB8AC3E}">
        <p14:creationId xmlns:p14="http://schemas.microsoft.com/office/powerpoint/2010/main" val="93213747"/>
      </p:ext>
    </p:extLst>
  </p:cSld>
  <p:clrMapOvr>
    <a:masterClrMapping/>
  </p:clrMapOvr>
  <p:transition spd="med">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668" y="1300"/>
            <a:ext cx="9742993" cy="6858000"/>
          </a:xfrm>
          <a:prstGeom prst="rect">
            <a:avLst/>
          </a:prstGeom>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1F</a:t>
            </a:r>
          </a:p>
        </p:txBody>
      </p:sp>
      <p:sp>
        <p:nvSpPr>
          <p:cNvPr id="3" name="椭圆 2"/>
          <p:cNvSpPr/>
          <p:nvPr/>
        </p:nvSpPr>
        <p:spPr>
          <a:xfrm>
            <a:off x="6530387" y="4267147"/>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823034" y="4145574"/>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椭圆 8"/>
          <p:cNvSpPr/>
          <p:nvPr/>
        </p:nvSpPr>
        <p:spPr>
          <a:xfrm>
            <a:off x="6530387" y="4729527"/>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528740" y="3837776"/>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073091" y="3843792"/>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73091" y="4306172"/>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073091" y="4768552"/>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073091" y="5230932"/>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510841" y="3843792"/>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9510840" y="4306172"/>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510841" y="4768552"/>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9510840" y="5230932"/>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821386" y="4640067"/>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821386" y="3741179"/>
            <a:ext cx="115562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383496" y="3763315"/>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8373804" y="4202844"/>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8383495" y="4642373"/>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383495" y="513433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855719" y="3759039"/>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871851" y="4206437"/>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9871850" y="4664109"/>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9871851" y="513433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椭圆 37"/>
          <p:cNvSpPr/>
          <p:nvPr/>
        </p:nvSpPr>
        <p:spPr>
          <a:xfrm>
            <a:off x="5369919" y="886435"/>
            <a:ext cx="404158" cy="355529"/>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6235744"/>
      </p:ext>
    </p:extLst>
  </p:cSld>
  <p:clrMapOvr>
    <a:masterClrMapping/>
  </p:clrMapOvr>
  <p:transition spd="med">
    <p:pull/>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212" t="3428" r="1848" b="2235"/>
          <a:stretch/>
        </p:blipFill>
        <p:spPr>
          <a:xfrm>
            <a:off x="3338482" y="256384"/>
            <a:ext cx="8853518" cy="6158045"/>
          </a:xfrm>
          <a:prstGeom prst="rect">
            <a:avLst/>
          </a:prstGeom>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2F</a:t>
            </a:r>
          </a:p>
        </p:txBody>
      </p:sp>
      <p:sp>
        <p:nvSpPr>
          <p:cNvPr id="6" name="文本框 5"/>
          <p:cNvSpPr txBox="1"/>
          <p:nvPr/>
        </p:nvSpPr>
        <p:spPr>
          <a:xfrm>
            <a:off x="296286" y="1241964"/>
            <a:ext cx="3440336" cy="1477328"/>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转角中庭空间需要亮点区域来承接两侧人流互动。</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空间需要增加亮点区域来带动人流</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720936" y="2069376"/>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8" name="文本框 7"/>
          <p:cNvSpPr txBox="1"/>
          <p:nvPr/>
        </p:nvSpPr>
        <p:spPr>
          <a:xfrm>
            <a:off x="7180123" y="948306"/>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9" name="文本框 8"/>
          <p:cNvSpPr txBox="1"/>
          <p:nvPr/>
        </p:nvSpPr>
        <p:spPr>
          <a:xfrm>
            <a:off x="6568730" y="1271250"/>
            <a:ext cx="332206"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
        <p:nvSpPr>
          <p:cNvPr id="10" name="文本框 9"/>
          <p:cNvSpPr txBox="1"/>
          <p:nvPr/>
        </p:nvSpPr>
        <p:spPr>
          <a:xfrm>
            <a:off x="10191755" y="763640"/>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3701" t="13034" b="18662"/>
          <a:stretch/>
        </p:blipFill>
        <p:spPr>
          <a:xfrm>
            <a:off x="7924905" y="2666553"/>
            <a:ext cx="3517276" cy="3747876"/>
          </a:xfrm>
          <a:prstGeom prst="rect">
            <a:avLst/>
          </a:prstGeom>
        </p:spPr>
      </p:pic>
      <p:sp>
        <p:nvSpPr>
          <p:cNvPr id="12" name="文本框 11"/>
          <p:cNvSpPr txBox="1"/>
          <p:nvPr/>
        </p:nvSpPr>
        <p:spPr>
          <a:xfrm>
            <a:off x="294382" y="2833310"/>
            <a:ext cx="3046004" cy="4062651"/>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地坪修改：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重新做地坪整体设计。</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中庭柱体改装</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：简单包覆中庭柱，使其符合空间氛围。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中庭氛围整改：</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设计将依据空间增加中庭氛围</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设计，增设</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点位。</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洗手间再塑造：</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使其符合年轻化定位</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所有</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后场简装：</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地面为防滑地砖，墙面乳胶漆，天花裸顶喷漆</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599138" y="879959"/>
            <a:ext cx="332206"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4" name="文本框 13"/>
          <p:cNvSpPr txBox="1"/>
          <p:nvPr/>
        </p:nvSpPr>
        <p:spPr>
          <a:xfrm>
            <a:off x="6221893" y="3064295"/>
            <a:ext cx="332206"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5" name="文本框 14"/>
          <p:cNvSpPr txBox="1"/>
          <p:nvPr/>
        </p:nvSpPr>
        <p:spPr>
          <a:xfrm>
            <a:off x="4625544" y="3998522"/>
            <a:ext cx="332206"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6" name="文本框 15"/>
          <p:cNvSpPr txBox="1"/>
          <p:nvPr/>
        </p:nvSpPr>
        <p:spPr>
          <a:xfrm>
            <a:off x="9380365" y="1328589"/>
            <a:ext cx="332206"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
        <p:nvSpPr>
          <p:cNvPr id="17" name="文本框 16"/>
          <p:cNvSpPr txBox="1"/>
          <p:nvPr/>
        </p:nvSpPr>
        <p:spPr>
          <a:xfrm>
            <a:off x="4511741" y="4703053"/>
            <a:ext cx="332206"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Tree>
    <p:extLst>
      <p:ext uri="{BB962C8B-B14F-4D97-AF65-F5344CB8AC3E}">
        <p14:creationId xmlns:p14="http://schemas.microsoft.com/office/powerpoint/2010/main" val="1348525033"/>
      </p:ext>
    </p:extLst>
  </p:cSld>
  <p:clrMapOvr>
    <a:masterClrMapping/>
  </p:clrMapOvr>
  <p:transition spd="med">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997" y="0"/>
            <a:ext cx="9742993" cy="6858000"/>
          </a:xfrm>
          <a:prstGeom prst="rect">
            <a:avLst/>
          </a:prstGeom>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2F</a:t>
            </a:r>
          </a:p>
        </p:txBody>
      </p:sp>
      <p:sp>
        <p:nvSpPr>
          <p:cNvPr id="33" name="椭圆 32"/>
          <p:cNvSpPr/>
          <p:nvPr/>
        </p:nvSpPr>
        <p:spPr>
          <a:xfrm>
            <a:off x="5636535" y="4277421"/>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5929182" y="4155848"/>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椭圆 35"/>
          <p:cNvSpPr/>
          <p:nvPr/>
        </p:nvSpPr>
        <p:spPr>
          <a:xfrm>
            <a:off x="5636535" y="4729527"/>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634888" y="3837776"/>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073091" y="3843792"/>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073091" y="4306172"/>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073091" y="4768552"/>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073091" y="5230932"/>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510841" y="3843792"/>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p:cNvSpPr/>
          <p:nvPr/>
        </p:nvSpPr>
        <p:spPr>
          <a:xfrm>
            <a:off x="9510840" y="4306172"/>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510841" y="4768552"/>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椭圆 44"/>
          <p:cNvSpPr/>
          <p:nvPr/>
        </p:nvSpPr>
        <p:spPr>
          <a:xfrm>
            <a:off x="9510840" y="5230932"/>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5927534" y="4640067"/>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927534" y="3741179"/>
            <a:ext cx="1952744"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次主力店（一拖二）</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8383496" y="3763315"/>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373804" y="4202844"/>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8383495" y="4642373"/>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8383495" y="513433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9855719" y="3759039"/>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9871851" y="4206437"/>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9871850" y="4664109"/>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9871851" y="513433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椭圆 55"/>
          <p:cNvSpPr/>
          <p:nvPr/>
        </p:nvSpPr>
        <p:spPr>
          <a:xfrm rot="18663359">
            <a:off x="2294546" y="4249673"/>
            <a:ext cx="344278" cy="227405"/>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8663359">
            <a:off x="3640579" y="3550888"/>
            <a:ext cx="184223" cy="262470"/>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8663359">
            <a:off x="4255316" y="2881355"/>
            <a:ext cx="184223" cy="262470"/>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8663359">
            <a:off x="5017855" y="1501362"/>
            <a:ext cx="345863" cy="15580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4704886"/>
      </p:ext>
    </p:extLst>
  </p:cSld>
  <p:clrMapOvr>
    <a:masterClrMapping/>
  </p:clrMapOvr>
  <p:transition spd="med">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3F</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600" t="2534" r="1266" b="2093"/>
          <a:stretch/>
        </p:blipFill>
        <p:spPr>
          <a:xfrm>
            <a:off x="3510058" y="507197"/>
            <a:ext cx="8440797" cy="5923367"/>
          </a:xfrm>
          <a:prstGeom prst="rect">
            <a:avLst/>
          </a:prstGeom>
        </p:spPr>
      </p:pic>
      <p:sp>
        <p:nvSpPr>
          <p:cNvPr id="4" name="文本框 3"/>
          <p:cNvSpPr txBox="1"/>
          <p:nvPr/>
        </p:nvSpPr>
        <p:spPr>
          <a:xfrm>
            <a:off x="296286" y="1241964"/>
            <a:ext cx="3440336" cy="1154162"/>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空间增加亲子教育区，丰富业态构成</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空间需要增加亮点区域来带动人流</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6696"/>
          <a:stretch/>
        </p:blipFill>
        <p:spPr>
          <a:xfrm>
            <a:off x="7210097" y="3412354"/>
            <a:ext cx="4877790" cy="3018210"/>
          </a:xfrm>
          <a:prstGeom prst="rect">
            <a:avLst/>
          </a:prstGeom>
        </p:spPr>
      </p:pic>
      <p:sp>
        <p:nvSpPr>
          <p:cNvPr id="12" name="文本框 11"/>
          <p:cNvSpPr txBox="1"/>
          <p:nvPr/>
        </p:nvSpPr>
        <p:spPr>
          <a:xfrm>
            <a:off x="296286" y="2472184"/>
            <a:ext cx="3076711" cy="4385816"/>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地坪修改：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重新做地坪整体设计。</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中庭柱体改装</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：简单包覆中庭柱，使其符合空间氛围。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中庭氛围整改：</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设计将依据空间增加中庭氛围</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设计，增设</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点位。</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新增儿童区域打造</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洗手间再塑造：</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使</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其符合年轻化</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定位</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所有</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后场简装：</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地面为防滑地砖，墙面乳胶漆，天花裸顶喷漆</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125584" y="1639045"/>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15" name="文本框 14"/>
          <p:cNvSpPr txBox="1"/>
          <p:nvPr/>
        </p:nvSpPr>
        <p:spPr>
          <a:xfrm>
            <a:off x="5752973" y="3468880"/>
            <a:ext cx="360000" cy="360000"/>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16" name="文本框 15"/>
          <p:cNvSpPr txBox="1"/>
          <p:nvPr/>
        </p:nvSpPr>
        <p:spPr>
          <a:xfrm>
            <a:off x="7146488" y="1237298"/>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17" name="文本框 16"/>
          <p:cNvSpPr txBox="1"/>
          <p:nvPr/>
        </p:nvSpPr>
        <p:spPr>
          <a:xfrm>
            <a:off x="8189983" y="1052632"/>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18" name="文本框 17"/>
          <p:cNvSpPr txBox="1"/>
          <p:nvPr/>
        </p:nvSpPr>
        <p:spPr>
          <a:xfrm>
            <a:off x="6250034" y="3227688"/>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9" name="文本框 18"/>
          <p:cNvSpPr txBox="1"/>
          <p:nvPr/>
        </p:nvSpPr>
        <p:spPr>
          <a:xfrm>
            <a:off x="4820078" y="4021219"/>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20" name="文本框 19"/>
          <p:cNvSpPr txBox="1"/>
          <p:nvPr/>
        </p:nvSpPr>
        <p:spPr>
          <a:xfrm>
            <a:off x="4575494" y="4736793"/>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
        <p:nvSpPr>
          <p:cNvPr id="21" name="文本框 20"/>
          <p:cNvSpPr txBox="1"/>
          <p:nvPr/>
        </p:nvSpPr>
        <p:spPr>
          <a:xfrm>
            <a:off x="6937051" y="703355"/>
            <a:ext cx="360000" cy="369332"/>
          </a:xfrm>
          <a:prstGeom prst="rect">
            <a:avLst/>
          </a:prstGeom>
          <a:solidFill>
            <a:srgbClr val="FF7A37">
              <a:alpha val="50000"/>
            </a:srgbClr>
          </a:solidFill>
        </p:spPr>
        <p:txBody>
          <a:bodyPr wrap="square" rtlCol="0">
            <a:spAutoFit/>
          </a:bodyPr>
          <a:lstStyle/>
          <a:p>
            <a:pPr algn="ctr"/>
            <a:r>
              <a:rPr lang="en-US" altLang="zh-CN" dirty="0" smtClean="0"/>
              <a:t>5</a:t>
            </a:r>
            <a:endParaRPr lang="zh-CN" altLang="en-US" dirty="0"/>
          </a:p>
        </p:txBody>
      </p:sp>
      <p:sp>
        <p:nvSpPr>
          <p:cNvPr id="22" name="文本框 21"/>
          <p:cNvSpPr txBox="1"/>
          <p:nvPr/>
        </p:nvSpPr>
        <p:spPr>
          <a:xfrm>
            <a:off x="3793060" y="5542755"/>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
        <p:nvSpPr>
          <p:cNvPr id="23" name="文本框 22"/>
          <p:cNvSpPr txBox="1"/>
          <p:nvPr/>
        </p:nvSpPr>
        <p:spPr>
          <a:xfrm>
            <a:off x="3770053" y="3263801"/>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Tree>
    <p:extLst>
      <p:ext uri="{BB962C8B-B14F-4D97-AF65-F5344CB8AC3E}">
        <p14:creationId xmlns:p14="http://schemas.microsoft.com/office/powerpoint/2010/main" val="3902116485"/>
      </p:ext>
    </p:extLst>
  </p:cSld>
  <p:clrMapOvr>
    <a:masterClrMapping/>
  </p:clrMapOvr>
  <p:transition spd="med">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790" y="0"/>
            <a:ext cx="9742993" cy="6858000"/>
          </a:xfrm>
          <a:prstGeom prst="rect">
            <a:avLst/>
          </a:prstGeom>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3F</a:t>
            </a:r>
          </a:p>
        </p:txBody>
      </p:sp>
      <p:sp>
        <p:nvSpPr>
          <p:cNvPr id="3" name="椭圆 2"/>
          <p:cNvSpPr/>
          <p:nvPr/>
        </p:nvSpPr>
        <p:spPr>
          <a:xfrm>
            <a:off x="5257288" y="4766695"/>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49935" y="4645122"/>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椭圆 8"/>
          <p:cNvSpPr/>
          <p:nvPr/>
        </p:nvSpPr>
        <p:spPr>
          <a:xfrm>
            <a:off x="5257288" y="5229075"/>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255641" y="3874944"/>
            <a:ext cx="300713" cy="300713"/>
          </a:xfrm>
          <a:prstGeom prst="ellipse">
            <a:avLst/>
          </a:prstGeom>
          <a:solidFill>
            <a:srgbClr val="F3D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255641" y="4337324"/>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073091" y="3843792"/>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73091" y="4306172"/>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073091" y="4768552"/>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073091" y="5230932"/>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510841" y="3843792"/>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9510840" y="4306172"/>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510841" y="4768552"/>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9510840" y="5230932"/>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48287" y="5139615"/>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548287" y="3769313"/>
            <a:ext cx="115562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主力店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548287" y="4240727"/>
            <a:ext cx="2517755"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次主力店（儿童与运动）</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383496" y="3763315"/>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8373804" y="4202844"/>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8383495" y="4642373"/>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383495" y="513433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855719" y="3759039"/>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871851" y="4206437"/>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9871850" y="4664109"/>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9871851" y="513433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椭圆 32"/>
          <p:cNvSpPr/>
          <p:nvPr/>
        </p:nvSpPr>
        <p:spPr>
          <a:xfrm>
            <a:off x="1478603" y="6099243"/>
            <a:ext cx="243191" cy="177557"/>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4150130"/>
      </p:ext>
    </p:extLst>
  </p:cSld>
  <p:clrMapOvr>
    <a:masterClrMapping/>
  </p:clrMapOvr>
  <p:transition spd="med">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390" t="2682" r="1161" b="1944"/>
          <a:stretch/>
        </p:blipFill>
        <p:spPr>
          <a:xfrm>
            <a:off x="3510454" y="481528"/>
            <a:ext cx="8504353" cy="5948400"/>
          </a:xfrm>
          <a:prstGeom prst="rect">
            <a:avLst/>
          </a:prstGeom>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4F</a:t>
            </a:r>
          </a:p>
        </p:txBody>
      </p:sp>
      <p:sp>
        <p:nvSpPr>
          <p:cNvPr id="4" name="文本框 3"/>
          <p:cNvSpPr txBox="1"/>
          <p:nvPr/>
        </p:nvSpPr>
        <p:spPr>
          <a:xfrm>
            <a:off x="296286" y="1241964"/>
            <a:ext cx="3440336" cy="1154162"/>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项目现况</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以大型餐饮为主的空间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可增加特色美食街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0925" y="3195959"/>
            <a:ext cx="4353882" cy="3233970"/>
          </a:xfrm>
          <a:prstGeom prst="rect">
            <a:avLst/>
          </a:prstGeom>
        </p:spPr>
      </p:pic>
      <p:sp>
        <p:nvSpPr>
          <p:cNvPr id="9" name="文本框 8"/>
          <p:cNvSpPr txBox="1"/>
          <p:nvPr/>
        </p:nvSpPr>
        <p:spPr>
          <a:xfrm>
            <a:off x="296286" y="2539020"/>
            <a:ext cx="3077535" cy="4062651"/>
          </a:xfrm>
          <a:prstGeom prst="rect">
            <a:avLst/>
          </a:prstGeom>
          <a:noFill/>
        </p:spPr>
        <p:txBody>
          <a:bodyPr wrap="square" rtlCol="0">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改造内容</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地坪修改：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重新做地坪整体设计。</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中庭柱体改装</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：简单包覆中庭柱，使其符合空间氛围。</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中庭氛围整改：</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设计将依据空间增加中庭氛围</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设计，增设</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点位。</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洗手间再塑造：</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使其符合年轻化</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定位</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所有</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后场简装：</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地面为防滑地砖，墙面乳胶漆，天花裸顶喷漆</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093158" y="1860517"/>
            <a:ext cx="360000" cy="369332"/>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11" name="文本框 10"/>
          <p:cNvSpPr txBox="1"/>
          <p:nvPr/>
        </p:nvSpPr>
        <p:spPr>
          <a:xfrm>
            <a:off x="5388465" y="3715593"/>
            <a:ext cx="360000" cy="369332"/>
          </a:xfrm>
          <a:prstGeom prst="rect">
            <a:avLst/>
          </a:prstGeom>
          <a:solidFill>
            <a:srgbClr val="FF7A37">
              <a:alpha val="50000"/>
            </a:srgbClr>
          </a:solidFill>
        </p:spPr>
        <p:txBody>
          <a:bodyPr wrap="square" rtlCol="0">
            <a:spAutoFit/>
          </a:bodyPr>
          <a:lstStyle/>
          <a:p>
            <a:pPr algn="ctr"/>
            <a:r>
              <a:rPr lang="en-US" altLang="zh-CN" dirty="0" smtClean="0"/>
              <a:t>1</a:t>
            </a:r>
            <a:endParaRPr lang="zh-CN" altLang="en-US" dirty="0"/>
          </a:p>
        </p:txBody>
      </p:sp>
      <p:sp>
        <p:nvSpPr>
          <p:cNvPr id="12" name="文本框 11"/>
          <p:cNvSpPr txBox="1"/>
          <p:nvPr/>
        </p:nvSpPr>
        <p:spPr>
          <a:xfrm>
            <a:off x="7292162" y="1192797"/>
            <a:ext cx="360000" cy="369332"/>
          </a:xfrm>
          <a:prstGeom prst="rect">
            <a:avLst/>
          </a:prstGeom>
          <a:solidFill>
            <a:srgbClr val="FF7A37">
              <a:alpha val="50000"/>
            </a:srgbClr>
          </a:solidFill>
        </p:spPr>
        <p:txBody>
          <a:bodyPr wrap="square" rtlCol="0">
            <a:spAutoFit/>
          </a:bodyPr>
          <a:lstStyle/>
          <a:p>
            <a:pPr algn="ctr"/>
            <a:r>
              <a:rPr lang="en-US" altLang="zh-CN" dirty="0" smtClean="0"/>
              <a:t>2</a:t>
            </a:r>
            <a:endParaRPr lang="zh-CN" altLang="en-US" dirty="0"/>
          </a:p>
        </p:txBody>
      </p:sp>
      <p:sp>
        <p:nvSpPr>
          <p:cNvPr id="13" name="文本框 12"/>
          <p:cNvSpPr txBox="1"/>
          <p:nvPr/>
        </p:nvSpPr>
        <p:spPr>
          <a:xfrm>
            <a:off x="7780538" y="1006663"/>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4" name="文本框 13"/>
          <p:cNvSpPr txBox="1"/>
          <p:nvPr/>
        </p:nvSpPr>
        <p:spPr>
          <a:xfrm>
            <a:off x="6227989" y="3271062"/>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5" name="文本框 14"/>
          <p:cNvSpPr txBox="1"/>
          <p:nvPr/>
        </p:nvSpPr>
        <p:spPr>
          <a:xfrm>
            <a:off x="4591065" y="4242941"/>
            <a:ext cx="360000" cy="369332"/>
          </a:xfrm>
          <a:prstGeom prst="rect">
            <a:avLst/>
          </a:prstGeom>
          <a:solidFill>
            <a:srgbClr val="FF7A37">
              <a:alpha val="50000"/>
            </a:srgbClr>
          </a:solidFill>
        </p:spPr>
        <p:txBody>
          <a:bodyPr wrap="square" rtlCol="0">
            <a:spAutoFit/>
          </a:bodyPr>
          <a:lstStyle/>
          <a:p>
            <a:pPr algn="ctr"/>
            <a:r>
              <a:rPr lang="en-US" altLang="zh-CN" dirty="0" smtClean="0"/>
              <a:t>3</a:t>
            </a:r>
            <a:endParaRPr lang="zh-CN" altLang="en-US" dirty="0"/>
          </a:p>
        </p:txBody>
      </p:sp>
      <p:sp>
        <p:nvSpPr>
          <p:cNvPr id="17" name="文本框 16"/>
          <p:cNvSpPr txBox="1"/>
          <p:nvPr/>
        </p:nvSpPr>
        <p:spPr>
          <a:xfrm>
            <a:off x="4591065" y="4812944"/>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
        <p:nvSpPr>
          <p:cNvPr id="18" name="文本框 17"/>
          <p:cNvSpPr txBox="1"/>
          <p:nvPr/>
        </p:nvSpPr>
        <p:spPr>
          <a:xfrm>
            <a:off x="6932162" y="703355"/>
            <a:ext cx="360000" cy="369332"/>
          </a:xfrm>
          <a:prstGeom prst="rect">
            <a:avLst/>
          </a:prstGeom>
          <a:solidFill>
            <a:srgbClr val="FF7A37">
              <a:alpha val="50000"/>
            </a:srgbClr>
          </a:solidFill>
        </p:spPr>
        <p:txBody>
          <a:bodyPr wrap="square" rtlCol="0">
            <a:spAutoFit/>
          </a:bodyPr>
          <a:lstStyle/>
          <a:p>
            <a:pPr algn="ctr"/>
            <a:r>
              <a:rPr lang="en-US" altLang="zh-CN" dirty="0" smtClean="0"/>
              <a:t>4</a:t>
            </a:r>
            <a:endParaRPr lang="zh-CN" altLang="en-US" dirty="0"/>
          </a:p>
        </p:txBody>
      </p:sp>
    </p:spTree>
    <p:extLst>
      <p:ext uri="{BB962C8B-B14F-4D97-AF65-F5344CB8AC3E}">
        <p14:creationId xmlns:p14="http://schemas.microsoft.com/office/powerpoint/2010/main" val="3148714191"/>
      </p:ext>
    </p:extLst>
  </p:cSld>
  <p:clrMapOvr>
    <a:masterClrMapping/>
  </p:clrMapOvr>
  <p:transition spd="med">
    <p:pull/>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063" y="0"/>
            <a:ext cx="9742993" cy="6858000"/>
          </a:xfrm>
          <a:prstGeom prst="rect">
            <a:avLst/>
          </a:prstGeom>
        </p:spPr>
      </p:pic>
      <p:sp>
        <p:nvSpPr>
          <p:cNvPr id="34" name="文本框 33"/>
          <p:cNvSpPr txBox="1"/>
          <p:nvPr/>
        </p:nvSpPr>
        <p:spPr>
          <a:xfrm>
            <a:off x="296286" y="534078"/>
            <a:ext cx="1019524" cy="707886"/>
          </a:xfrm>
          <a:prstGeom prst="rect">
            <a:avLst/>
          </a:prstGeom>
          <a:noFill/>
        </p:spPr>
        <p:txBody>
          <a:bodyPr wrap="square" rtlCol="0">
            <a:spAutoFit/>
          </a:bodyPr>
          <a:lstStyle/>
          <a:p>
            <a:r>
              <a:rPr lang="en-US" altLang="zh-CN" sz="4000" b="1" dirty="0" smtClean="0">
                <a:solidFill>
                  <a:schemeClr val="tx1">
                    <a:lumMod val="75000"/>
                    <a:lumOff val="25000"/>
                  </a:schemeClr>
                </a:solidFill>
                <a:latin typeface="微软雅黑" panose="020B0503020204020204" charset="-122"/>
                <a:ea typeface="微软雅黑" panose="020B0503020204020204" charset="-122"/>
              </a:rPr>
              <a:t>4F</a:t>
            </a:r>
          </a:p>
        </p:txBody>
      </p:sp>
      <p:sp>
        <p:nvSpPr>
          <p:cNvPr id="3" name="椭圆 2"/>
          <p:cNvSpPr/>
          <p:nvPr/>
        </p:nvSpPr>
        <p:spPr>
          <a:xfrm>
            <a:off x="5401127" y="4848887"/>
            <a:ext cx="300713" cy="300713"/>
          </a:xfrm>
          <a:prstGeom prst="ellipse">
            <a:avLst/>
          </a:prstGeom>
          <a:solidFill>
            <a:srgbClr val="C3C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693774" y="4727314"/>
            <a:ext cx="619605" cy="4616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零售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椭圆 8"/>
          <p:cNvSpPr/>
          <p:nvPr/>
        </p:nvSpPr>
        <p:spPr>
          <a:xfrm>
            <a:off x="5401127" y="5311267"/>
            <a:ext cx="300713" cy="300713"/>
          </a:xfrm>
          <a:prstGeom prst="ellipse">
            <a:avLst/>
          </a:prstGeom>
          <a:solidFill>
            <a:srgbClr val="A49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399480" y="3957136"/>
            <a:ext cx="300713" cy="300713"/>
          </a:xfrm>
          <a:prstGeom prst="ellipse">
            <a:avLst/>
          </a:prstGeom>
          <a:solidFill>
            <a:srgbClr val="F3D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399480" y="4419516"/>
            <a:ext cx="300713" cy="300713"/>
          </a:xfrm>
          <a:prstGeom prst="ellipse">
            <a:avLst/>
          </a:prstGeom>
          <a:solidFill>
            <a:srgbClr val="BE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833378" y="3925984"/>
            <a:ext cx="300713" cy="300713"/>
          </a:xfrm>
          <a:prstGeom prst="ellipse">
            <a:avLst/>
          </a:prstGeom>
          <a:solidFill>
            <a:srgbClr val="E3C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833378" y="4388364"/>
            <a:ext cx="300713" cy="300713"/>
          </a:xfrm>
          <a:prstGeom prst="ellipse">
            <a:avLst/>
          </a:prstGeom>
          <a:solidFill>
            <a:srgbClr val="9F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833378" y="4850744"/>
            <a:ext cx="300713" cy="300713"/>
          </a:xfrm>
          <a:prstGeom prst="ellipse">
            <a:avLst/>
          </a:prstGeom>
          <a:solidFill>
            <a:srgbClr val="8F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833378" y="5313124"/>
            <a:ext cx="300713" cy="300713"/>
          </a:xfrm>
          <a:prstGeom prst="ellipse">
            <a:avLst/>
          </a:prstGeom>
          <a:solidFill>
            <a:srgbClr val="CF7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271128" y="3925984"/>
            <a:ext cx="300713" cy="30071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10271127" y="4388364"/>
            <a:ext cx="300713" cy="300713"/>
          </a:xfrm>
          <a:prstGeom prst="ellipse">
            <a:avLst/>
          </a:prstGeom>
          <a:solidFill>
            <a:srgbClr val="B2B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271128" y="4850744"/>
            <a:ext cx="300713" cy="300713"/>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10271127" y="5313124"/>
            <a:ext cx="300713" cy="300713"/>
          </a:xfrm>
          <a:prstGeom prst="ellipse">
            <a:avLst/>
          </a:prstGeom>
          <a:solidFill>
            <a:srgbClr val="C8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692126" y="5221807"/>
            <a:ext cx="619605"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餐饮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692126" y="3851505"/>
            <a:ext cx="115562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主力店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692126" y="4322919"/>
            <a:ext cx="3229128"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次主力店（电竞娱乐与美食街）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143783" y="3845507"/>
            <a:ext cx="1062543" cy="461665"/>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卫生间</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134091" y="4285036"/>
            <a:ext cx="1046411" cy="461665"/>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DP</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143782" y="4724565"/>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扶梯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143782" y="5216527"/>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客梯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0616006" y="3841231"/>
            <a:ext cx="106254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公区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0632138" y="4288629"/>
            <a:ext cx="1046411"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后场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0632137" y="4746301"/>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沿街铺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0632138" y="5216527"/>
            <a:ext cx="1155623" cy="418191"/>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货梯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8677074"/>
      </p:ext>
    </p:extLst>
  </p:cSld>
  <p:clrMapOvr>
    <a:masterClrMapping/>
  </p:clrMapOvr>
  <p:transition spd="med">
    <p:pull/>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824715" y="1724066"/>
            <a:ext cx="4095879" cy="3556743"/>
          </a:xfrm>
          <a:prstGeom prst="rect">
            <a:avLst/>
          </a:prstGeom>
          <a:noFill/>
        </p:spPr>
        <p:txBody>
          <a:bodyPr wrap="square" rtlCol="0">
            <a:spAutoFit/>
          </a:bodyPr>
          <a:lstStyle/>
          <a:p>
            <a:pPr algn="dist">
              <a:lnSpc>
                <a:spcPct val="110000"/>
              </a:lnSpc>
            </a:pPr>
            <a:r>
              <a:rPr lang="en-US" altLang="zh-CN" sz="22000" b="1" spc="300" dirty="0" smtClean="0">
                <a:solidFill>
                  <a:schemeClr val="bg1">
                    <a:lumMod val="85000"/>
                  </a:schemeClr>
                </a:solidFill>
                <a:latin typeface="微软雅黑" panose="020B0503020204020204" charset="-122"/>
                <a:ea typeface="微软雅黑" panose="020B0503020204020204" charset="-122"/>
              </a:rPr>
              <a:t>04</a:t>
            </a:r>
            <a:endParaRPr lang="zh-CN" altLang="en-US" sz="22000" b="1" spc="300" dirty="0">
              <a:solidFill>
                <a:schemeClr val="bg1">
                  <a:lumMod val="85000"/>
                </a:schemeClr>
              </a:solidFill>
              <a:latin typeface="微软雅黑" panose="020B0503020204020204" charset="-122"/>
              <a:ea typeface="微软雅黑" panose="020B0503020204020204" charset="-122"/>
            </a:endParaRPr>
          </a:p>
        </p:txBody>
      </p:sp>
      <p:sp>
        <p:nvSpPr>
          <p:cNvPr id="7" name="矩形 6"/>
          <p:cNvSpPr/>
          <p:nvPr/>
        </p:nvSpPr>
        <p:spPr>
          <a:xfrm>
            <a:off x="3121572" y="3302383"/>
            <a:ext cx="5502166" cy="40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987" y="3302383"/>
            <a:ext cx="4820722" cy="707886"/>
          </a:xfrm>
          <a:prstGeom prst="rect">
            <a:avLst/>
          </a:prstGeom>
          <a:noFill/>
        </p:spPr>
        <p:txBody>
          <a:bodyPr wrap="square" rtlCol="0">
            <a:spAutoFit/>
          </a:bodyPr>
          <a:lstStyle/>
          <a:p>
            <a:pPr algn="dist"/>
            <a:r>
              <a:rPr lang="zh-CN" altLang="en-US" sz="2000" b="1" dirty="0" smtClean="0">
                <a:solidFill>
                  <a:srgbClr val="313131"/>
                </a:solidFill>
                <a:latin typeface="微软雅黑" panose="020B0503020204020204" charset="-122"/>
                <a:ea typeface="微软雅黑" panose="020B0503020204020204" charset="-122"/>
                <a:cs typeface="Open Sans" panose="020B0606030504020204" pitchFamily="34" charset="0"/>
              </a:rPr>
              <a:t>概念意向</a:t>
            </a:r>
          </a:p>
          <a:p>
            <a:pPr algn="dist"/>
            <a:endParaRPr lang="zh-CN" altLang="en-US" sz="2000" b="1" dirty="0">
              <a:solidFill>
                <a:srgbClr val="313131"/>
              </a:solidFill>
              <a:latin typeface="微软雅黑" panose="020B0503020204020204" charset="-122"/>
              <a:ea typeface="微软雅黑" panose="020B0503020204020204" charset="-122"/>
              <a:cs typeface="Open Sans" panose="020B0606030504020204" pitchFamily="34" charset="0"/>
            </a:endParaRPr>
          </a:p>
        </p:txBody>
      </p:sp>
    </p:spTree>
    <p:extLst>
      <p:ext uri="{BB962C8B-B14F-4D97-AF65-F5344CB8AC3E}">
        <p14:creationId xmlns:p14="http://schemas.microsoft.com/office/powerpoint/2010/main" val="1113867240"/>
      </p:ext>
    </p:extLst>
  </p:cSld>
  <p:clrMapOvr>
    <a:masterClrMapping/>
  </p:clrMapOvr>
  <p:transition spd="med">
    <p:pull/>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2328581"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中庭</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187" y="594740"/>
            <a:ext cx="3951325" cy="5926988"/>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836" y="594740"/>
            <a:ext cx="4566696" cy="592698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349" y="2178119"/>
            <a:ext cx="2926548" cy="2059969"/>
          </a:xfrm>
          <a:prstGeom prst="rect">
            <a:avLst/>
          </a:prstGeom>
        </p:spPr>
      </p:pic>
      <p:sp>
        <p:nvSpPr>
          <p:cNvPr id="3" name="椭圆 2"/>
          <p:cNvSpPr/>
          <p:nvPr/>
        </p:nvSpPr>
        <p:spPr>
          <a:xfrm>
            <a:off x="1582220" y="2373329"/>
            <a:ext cx="256854" cy="277402"/>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75349" y="4433298"/>
            <a:ext cx="3092358" cy="1431161"/>
          </a:xfrm>
          <a:prstGeom prst="rect">
            <a:avLst/>
          </a:prstGeom>
          <a:noFill/>
        </p:spPr>
        <p:txBody>
          <a:bodyPr wrap="square" rtlCol="0">
            <a:spAutoFit/>
          </a:bodyPr>
          <a:lstStyle/>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中庭</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结合造型的</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LED</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屏幕，将两侧人流吸引互动，形成空间主轴，将左右与垂直动线人流串联。</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4406713"/>
      </p:ext>
    </p:extLst>
  </p:cSld>
  <p:clrMapOvr>
    <a:masterClrMapping/>
  </p:clrMapOvr>
  <p:transition spd="med">
    <p:pull/>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349" y="594740"/>
            <a:ext cx="1682538" cy="400110"/>
          </a:xfrm>
          <a:prstGeom prst="rect">
            <a:avLst/>
          </a:prstGeom>
          <a:noFill/>
        </p:spPr>
        <p:txBody>
          <a:bodyPr wrap="square" rtlCol="0">
            <a:spAutoFit/>
          </a:bodyPr>
          <a:lstStyle/>
          <a:p>
            <a:r>
              <a:rPr lang="zh-CN" altLang="en-US" sz="2000" b="1" spc="600" dirty="0" smtClean="0">
                <a:solidFill>
                  <a:schemeClr val="bg2">
                    <a:lumMod val="75000"/>
                  </a:schemeClr>
                </a:solidFill>
                <a:latin typeface="微软雅黑" panose="020B0503020204020204" charset="-122"/>
                <a:ea typeface="微软雅黑" panose="020B0503020204020204" charset="-122"/>
              </a:rPr>
              <a:t>概念意向</a:t>
            </a:r>
            <a:endParaRPr lang="en-US" altLang="zh-CN" sz="2000" b="1" spc="600" dirty="0" smtClean="0">
              <a:solidFill>
                <a:schemeClr val="bg2">
                  <a:lumMod val="75000"/>
                </a:schemeClr>
              </a:solidFill>
              <a:latin typeface="微软雅黑" panose="020B0503020204020204" charset="-122"/>
              <a:ea typeface="微软雅黑" panose="020B0503020204020204" charset="-122"/>
            </a:endParaRPr>
          </a:p>
        </p:txBody>
      </p:sp>
      <p:sp>
        <p:nvSpPr>
          <p:cNvPr id="12" name="矩形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
            <a:ext cx="246743" cy="931011"/>
          </a:xfrm>
          <a:prstGeom prst="rect">
            <a:avLst/>
          </a:prstGeom>
          <a:solidFill>
            <a:schemeClr val="bg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1737809" y="383471"/>
            <a:ext cx="4039536"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微软雅黑" panose="020B0503020204020204" charset="-122"/>
                <a:ea typeface="微软雅黑" panose="020B0503020204020204" charset="-122"/>
              </a:rPr>
              <a:t>亮点</a:t>
            </a:r>
            <a:r>
              <a:rPr lang="en-US" altLang="zh-CN" sz="4000" b="1" dirty="0" smtClean="0">
                <a:solidFill>
                  <a:schemeClr val="tx1">
                    <a:lumMod val="75000"/>
                    <a:lumOff val="25000"/>
                  </a:schemeClr>
                </a:solidFill>
                <a:latin typeface="微软雅黑" panose="020B0503020204020204" charset="-122"/>
                <a:ea typeface="微软雅黑" panose="020B0503020204020204" charset="-122"/>
              </a:rPr>
              <a:t> </a:t>
            </a:r>
            <a:r>
              <a:rPr lang="zh-CN" altLang="en-US" sz="4000" b="1" dirty="0" smtClean="0">
                <a:solidFill>
                  <a:schemeClr val="tx1">
                    <a:lumMod val="75000"/>
                    <a:lumOff val="25000"/>
                  </a:schemeClr>
                </a:solidFill>
                <a:latin typeface="微软雅黑" panose="020B0503020204020204" charset="-122"/>
                <a:ea typeface="微软雅黑" panose="020B0503020204020204" charset="-122"/>
              </a:rPr>
              <a:t>地坪</a:t>
            </a:r>
            <a:endParaRPr lang="en-US" altLang="zh-CN" sz="4000" b="1" dirty="0" smtClean="0">
              <a:solidFill>
                <a:schemeClr val="tx1">
                  <a:lumMod val="75000"/>
                  <a:lumOff val="25000"/>
                </a:schemeClr>
              </a:solidFill>
              <a:latin typeface="微软雅黑" panose="020B0503020204020204" charset="-122"/>
              <a:ea typeface="微软雅黑" panose="020B0503020204020204" charset="-122"/>
            </a:endParaRP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6223" r="41900"/>
          <a:stretch/>
        </p:blipFill>
        <p:spPr>
          <a:xfrm>
            <a:off x="7852650" y="1206119"/>
            <a:ext cx="4087172" cy="5252425"/>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6545" y="1206120"/>
            <a:ext cx="3939319" cy="5252425"/>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349" y="2178119"/>
            <a:ext cx="2926548" cy="2059969"/>
          </a:xfrm>
          <a:prstGeom prst="rect">
            <a:avLst/>
          </a:prstGeom>
        </p:spPr>
      </p:pic>
      <p:sp>
        <p:nvSpPr>
          <p:cNvPr id="15" name="椭圆 14"/>
          <p:cNvSpPr/>
          <p:nvPr/>
        </p:nvSpPr>
        <p:spPr>
          <a:xfrm>
            <a:off x="1609382" y="2363055"/>
            <a:ext cx="256854" cy="277402"/>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405639" y="2363055"/>
            <a:ext cx="256854" cy="277402"/>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43794" y="3069402"/>
            <a:ext cx="256854" cy="277402"/>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75349" y="4433298"/>
            <a:ext cx="3092358" cy="1061829"/>
          </a:xfrm>
          <a:prstGeom prst="rect">
            <a:avLst/>
          </a:prstGeom>
          <a:noFill/>
        </p:spPr>
        <p:txBody>
          <a:bodyPr wrap="square" rtlCol="0">
            <a:spAutoFit/>
          </a:bodyPr>
          <a:lstStyle/>
          <a:p>
            <a:pPr>
              <a:lnSpc>
                <a:spcPct val="150000"/>
              </a:lnSpc>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首</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层地坪</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采用几何形地坪，在中庭拼出马赛克渐变，具有利落科技感。</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6387109"/>
      </p:ext>
    </p:extLst>
  </p:cSld>
  <p:clrMapOvr>
    <a:masterClrMapping/>
  </p:clrMapOvr>
  <p:transition spd="med">
    <p:pull/>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TotalTime>
  <Words>4246</Words>
  <Application>Microsoft Office PowerPoint</Application>
  <PresentationFormat>宽屏</PresentationFormat>
  <Paragraphs>744</Paragraphs>
  <Slides>110</Slides>
  <Notes>10</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110</vt:i4>
      </vt:variant>
    </vt:vector>
  </HeadingPairs>
  <TitlesOfParts>
    <vt:vector size="129" baseType="lpstr">
      <vt:lpstr>Arial Unicode MS</vt:lpstr>
      <vt:lpstr>DIN-LightItalic</vt:lpstr>
      <vt:lpstr>Montserrat</vt:lpstr>
      <vt:lpstr>Open Sans</vt:lpstr>
      <vt:lpstr>PingFang SC Regular</vt:lpstr>
      <vt:lpstr>黑体</vt:lpstr>
      <vt:lpstr>华文细黑</vt:lpstr>
      <vt:lpstr>思源黑体 CN Bold</vt:lpstr>
      <vt:lpstr>宋体</vt:lpstr>
      <vt:lpstr>微软雅黑</vt:lpstr>
      <vt:lpstr>微软雅黑 Light</vt:lpstr>
      <vt:lpstr>Arial</vt:lpstr>
      <vt:lpstr>Calibri</vt:lpstr>
      <vt:lpstr>Calibri Light</vt:lpstr>
      <vt:lpstr>Ebrima</vt:lpstr>
      <vt:lpstr>Impact</vt:lpstr>
      <vt:lpstr>Times New Roman</vt:lpstr>
      <vt:lpstr>Office 主题</vt:lpstr>
      <vt:lpstr>think-cell Slide</vt:lpstr>
      <vt:lpstr>PowerPoint 演示文稿</vt:lpstr>
      <vt:lpstr>不做结构调整 不做防火分区调整 创造高颜值具记忆的商业空间。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曹金香</dc:creator>
  <cp:lastModifiedBy>Windows 用户</cp:lastModifiedBy>
  <cp:revision>1046</cp:revision>
  <cp:lastPrinted>2020-03-21T13:52:00Z</cp:lastPrinted>
  <dcterms:created xsi:type="dcterms:W3CDTF">2018-12-03T03:51:00Z</dcterms:created>
  <dcterms:modified xsi:type="dcterms:W3CDTF">2020-09-15T03:19:25Z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13</vt:lpwstr>
  </property>
  <property fmtid="{D5CDD505-2E9C-101B-9397-08002B2CF9AE}" pid="3" name="KSOProductBuildVer">
    <vt:lpwstr>2052-11.1.0.9999</vt:lpwstr>
  </property>
</Properties>
</file>